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2" r:id="rId2"/>
    <p:sldId id="288" r:id="rId3"/>
    <p:sldId id="270" r:id="rId4"/>
    <p:sldId id="271" r:id="rId5"/>
    <p:sldId id="283" r:id="rId6"/>
    <p:sldId id="285" r:id="rId7"/>
    <p:sldId id="284" r:id="rId8"/>
    <p:sldId id="286" r:id="rId9"/>
    <p:sldId id="278" r:id="rId10"/>
    <p:sldId id="282" r:id="rId11"/>
    <p:sldId id="289" r:id="rId12"/>
    <p:sldId id="290" r:id="rId13"/>
    <p:sldId id="291" r:id="rId14"/>
    <p:sldId id="261" r:id="rId15"/>
    <p:sldId id="275" r:id="rId16"/>
    <p:sldId id="262" r:id="rId17"/>
    <p:sldId id="263" r:id="rId18"/>
    <p:sldId id="273" r:id="rId19"/>
    <p:sldId id="264" r:id="rId20"/>
    <p:sldId id="265" r:id="rId21"/>
    <p:sldId id="281" r:id="rId22"/>
    <p:sldId id="280" r:id="rId23"/>
    <p:sldId id="272" r:id="rId24"/>
    <p:sldId id="276" r:id="rId25"/>
    <p:sldId id="277" r:id="rId26"/>
    <p:sldId id="274" r:id="rId27"/>
    <p:sldId id="287"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1434" y="-1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5B106E36-FD25-4E2D-B0AA-010F637433A0}" type="datetimeFigureOut">
              <a:rPr lang="ru-RU" smtClean="0"/>
              <a:pPr/>
              <a:t>21.12.2023</a:t>
            </a:fld>
            <a:endParaRPr lang="ru-RU"/>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21.12.2023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5B106E36-FD25-4E2D-B0AA-010F637433A0}" type="datetimeFigureOut">
              <a:rPr lang="ru-RU" smtClean="0"/>
              <a:pPr/>
              <a:t>21.12.2023</a:t>
            </a:fld>
            <a:endParaRPr lang="ru-RU"/>
          </a:p>
        </p:txBody>
      </p:sp>
      <p:sp>
        <p:nvSpPr>
          <p:cNvPr id="27" name="Номер слайда 26"/>
          <p:cNvSpPr>
            <a:spLocks noGrp="1"/>
          </p:cNvSpPr>
          <p:nvPr>
            <p:ph type="sldNum" sz="quarter" idx="11"/>
          </p:nvPr>
        </p:nvSpPr>
        <p:spPr/>
        <p:txBody>
          <a:bodyPr rtlCol="0"/>
          <a:lstStyle/>
          <a:p>
            <a:fld id="{725C68B6-61C2-468F-89AB-4B9F7531AA68}"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5B106E36-FD25-4E2D-B0AA-010F637433A0}" type="datetimeFigureOut">
              <a:rPr lang="ru-RU" smtClean="0"/>
              <a:pPr/>
              <a:t>21.12.2023</a:t>
            </a:fld>
            <a:endParaRPr lang="ru-RU"/>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p>
        </p:txBody>
      </p:sp>
      <p:sp>
        <p:nvSpPr>
          <p:cNvPr id="5" name="Номер слайда 4"/>
          <p:cNvSpPr>
            <a:spLocks noGrp="1"/>
          </p:cNvSpPr>
          <p:nvPr>
            <p:ph type="sldNum" sz="quarter" idx="12"/>
          </p:nvPr>
        </p:nvSpPr>
        <p:spPr>
          <a:xfrm>
            <a:off x="8174736" y="2272"/>
            <a:ext cx="762000" cy="365760"/>
          </a:xfrm>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21.12.2023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21.12.2023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B106E36-FD25-4E2D-B0AA-010F637433A0}" type="datetimeFigureOut">
              <a:rPr lang="ru-RU" smtClean="0"/>
              <a:pPr/>
              <a:t>21.12.2023</a:t>
            </a:fld>
            <a:endParaRPr lang="ru-RU"/>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3001917" y="4622897"/>
            <a:ext cx="2938235" cy="1960445"/>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5183785" y="1885120"/>
            <a:ext cx="2322015" cy="2031272"/>
          </a:xfrm>
          <a:prstGeom prst="rect">
            <a:avLst/>
          </a:prstGeom>
          <a:ln>
            <a:noFill/>
          </a:ln>
          <a:effectLst>
            <a:softEdge rad="112500"/>
          </a:effectLst>
        </p:spPr>
      </p:pic>
      <p:pic>
        <p:nvPicPr>
          <p:cNvPr id="8" name="Рисунок 7"/>
          <p:cNvPicPr>
            <a:picLocks noChangeAspect="1"/>
          </p:cNvPicPr>
          <p:nvPr/>
        </p:nvPicPr>
        <p:blipFill>
          <a:blip r:embed="rId4"/>
          <a:stretch>
            <a:fillRect/>
          </a:stretch>
        </p:blipFill>
        <p:spPr>
          <a:xfrm>
            <a:off x="7601888" y="3871731"/>
            <a:ext cx="1505666" cy="2301273"/>
          </a:xfrm>
          <a:prstGeom prst="rect">
            <a:avLst/>
          </a:prstGeom>
          <a:ln>
            <a:noFill/>
          </a:ln>
          <a:effectLst>
            <a:softEdge rad="112500"/>
          </a:effectLst>
        </p:spPr>
      </p:pic>
      <p:pic>
        <p:nvPicPr>
          <p:cNvPr id="9" name="Рисунок 8"/>
          <p:cNvPicPr>
            <a:picLocks noChangeAspect="1"/>
          </p:cNvPicPr>
          <p:nvPr/>
        </p:nvPicPr>
        <p:blipFill>
          <a:blip r:embed="rId5"/>
          <a:stretch>
            <a:fillRect/>
          </a:stretch>
        </p:blipFill>
        <p:spPr>
          <a:xfrm>
            <a:off x="2129220" y="2040472"/>
            <a:ext cx="1722699" cy="2582426"/>
          </a:xfrm>
          <a:prstGeom prst="rect">
            <a:avLst/>
          </a:prstGeom>
          <a:ln>
            <a:noFill/>
          </a:ln>
          <a:effectLst>
            <a:softEdge rad="112500"/>
          </a:effectLst>
        </p:spPr>
      </p:pic>
      <p:pic>
        <p:nvPicPr>
          <p:cNvPr id="10" name="Рисунок 9"/>
          <p:cNvPicPr>
            <a:picLocks noChangeAspect="1"/>
          </p:cNvPicPr>
          <p:nvPr/>
        </p:nvPicPr>
        <p:blipFill>
          <a:blip r:embed="rId6"/>
          <a:stretch>
            <a:fillRect/>
          </a:stretch>
        </p:blipFill>
        <p:spPr>
          <a:xfrm>
            <a:off x="3692933" y="1700808"/>
            <a:ext cx="1740390" cy="2551085"/>
          </a:xfrm>
          <a:prstGeom prst="rect">
            <a:avLst/>
          </a:prstGeom>
          <a:ln>
            <a:noFill/>
          </a:ln>
          <a:effectLst>
            <a:softEdge rad="112500"/>
          </a:effectLst>
        </p:spPr>
      </p:pic>
      <p:pic>
        <p:nvPicPr>
          <p:cNvPr id="11" name="Рисунок 10"/>
          <p:cNvPicPr>
            <a:picLocks noChangeAspect="1"/>
          </p:cNvPicPr>
          <p:nvPr/>
        </p:nvPicPr>
        <p:blipFill>
          <a:blip r:embed="rId7"/>
          <a:stretch>
            <a:fillRect/>
          </a:stretch>
        </p:blipFill>
        <p:spPr>
          <a:xfrm>
            <a:off x="1502784" y="4329378"/>
            <a:ext cx="1487785" cy="2253964"/>
          </a:xfrm>
          <a:prstGeom prst="rect">
            <a:avLst/>
          </a:prstGeom>
          <a:ln>
            <a:noFill/>
          </a:ln>
          <a:effectLst>
            <a:softEdge rad="112500"/>
          </a:effectLst>
        </p:spPr>
      </p:pic>
      <p:pic>
        <p:nvPicPr>
          <p:cNvPr id="12" name="Рисунок 11"/>
          <p:cNvPicPr>
            <a:picLocks noChangeAspect="1"/>
          </p:cNvPicPr>
          <p:nvPr/>
        </p:nvPicPr>
        <p:blipFill>
          <a:blip r:embed="rId8"/>
          <a:stretch>
            <a:fillRect/>
          </a:stretch>
        </p:blipFill>
        <p:spPr>
          <a:xfrm>
            <a:off x="7236296" y="1143385"/>
            <a:ext cx="1775170" cy="2645655"/>
          </a:xfrm>
          <a:prstGeom prst="rect">
            <a:avLst/>
          </a:prstGeom>
          <a:ln>
            <a:noFill/>
          </a:ln>
          <a:effectLst>
            <a:softEdge rad="112500"/>
          </a:effectLst>
        </p:spPr>
      </p:pic>
      <p:pic>
        <p:nvPicPr>
          <p:cNvPr id="13" name="Рисунок 12"/>
          <p:cNvPicPr>
            <a:picLocks noChangeAspect="1"/>
          </p:cNvPicPr>
          <p:nvPr/>
        </p:nvPicPr>
        <p:blipFill>
          <a:blip r:embed="rId9"/>
          <a:stretch>
            <a:fillRect/>
          </a:stretch>
        </p:blipFill>
        <p:spPr>
          <a:xfrm>
            <a:off x="196724" y="1329518"/>
            <a:ext cx="2136458" cy="2002167"/>
          </a:xfrm>
          <a:prstGeom prst="rect">
            <a:avLst/>
          </a:prstGeom>
          <a:ln>
            <a:noFill/>
          </a:ln>
          <a:effectLst>
            <a:softEdge rad="112500"/>
          </a:effectLst>
        </p:spPr>
      </p:pic>
      <p:pic>
        <p:nvPicPr>
          <p:cNvPr id="14" name="Рисунок 13"/>
          <p:cNvPicPr>
            <a:picLocks noChangeAspect="1"/>
          </p:cNvPicPr>
          <p:nvPr/>
        </p:nvPicPr>
        <p:blipFill>
          <a:blip r:embed="rId10"/>
          <a:stretch>
            <a:fillRect/>
          </a:stretch>
        </p:blipFill>
        <p:spPr>
          <a:xfrm>
            <a:off x="5940152" y="4179987"/>
            <a:ext cx="1793326" cy="2150206"/>
          </a:xfrm>
          <a:prstGeom prst="rect">
            <a:avLst/>
          </a:prstGeom>
          <a:ln>
            <a:noFill/>
          </a:ln>
          <a:effectLst>
            <a:softEdge rad="112500"/>
          </a:effectLst>
        </p:spPr>
      </p:pic>
      <p:pic>
        <p:nvPicPr>
          <p:cNvPr id="15" name="Рисунок 14"/>
          <p:cNvPicPr>
            <a:picLocks noChangeAspect="1"/>
          </p:cNvPicPr>
          <p:nvPr/>
        </p:nvPicPr>
        <p:blipFill>
          <a:blip r:embed="rId11"/>
          <a:stretch>
            <a:fillRect/>
          </a:stretch>
        </p:blipFill>
        <p:spPr>
          <a:xfrm>
            <a:off x="81608" y="3789040"/>
            <a:ext cx="1676348" cy="2383964"/>
          </a:xfrm>
          <a:prstGeom prst="rect">
            <a:avLst/>
          </a:prstGeom>
          <a:ln>
            <a:noFill/>
          </a:ln>
          <a:effectLst>
            <a:softEdge rad="112500"/>
          </a:effectLst>
        </p:spPr>
      </p:pic>
      <p:sp>
        <p:nvSpPr>
          <p:cNvPr id="3" name="Прямоугольник 2"/>
          <p:cNvSpPr/>
          <p:nvPr/>
        </p:nvSpPr>
        <p:spPr>
          <a:xfrm>
            <a:off x="755576" y="476672"/>
            <a:ext cx="7599145" cy="1323439"/>
          </a:xfrm>
          <a:prstGeom prst="rect">
            <a:avLst/>
          </a:prstGeom>
        </p:spPr>
        <p:txBody>
          <a:bodyPr wrap="square">
            <a:spAutoFit/>
          </a:bodyPr>
          <a:lstStyle/>
          <a:p>
            <a:pPr algn="ctr"/>
            <a:r>
              <a:rPr lang="ru-RU" sz="4000" b="1" dirty="0" smtClean="0">
                <a:solidFill>
                  <a:srgbClr val="C00000"/>
                </a:solidFill>
              </a:rPr>
              <a:t>«Кузбасс  в  творчестве писателей»</a:t>
            </a:r>
          </a:p>
        </p:txBody>
      </p:sp>
    </p:spTree>
    <p:extLst>
      <p:ext uri="{BB962C8B-B14F-4D97-AF65-F5344CB8AC3E}">
        <p14:creationId xmlns:p14="http://schemas.microsoft.com/office/powerpoint/2010/main" val="1510887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267744" y="116632"/>
            <a:ext cx="4715971" cy="523220"/>
          </a:xfrm>
          <a:prstGeom prst="rect">
            <a:avLst/>
          </a:prstGeom>
        </p:spPr>
        <p:txBody>
          <a:bodyPr wrap="none">
            <a:spAutoFit/>
          </a:bodyPr>
          <a:lstStyle/>
          <a:p>
            <a:r>
              <a:rPr lang="ru-RU" sz="2800" dirty="0" err="1">
                <a:solidFill>
                  <a:srgbClr val="000000"/>
                </a:solidFill>
                <a:latin typeface="Times New Roman" panose="02020603050405020304" pitchFamily="18" charset="0"/>
              </a:rPr>
              <a:t>Донбай</a:t>
            </a:r>
            <a:r>
              <a:rPr lang="ru-RU" sz="2800" dirty="0">
                <a:solidFill>
                  <a:srgbClr val="000000"/>
                </a:solidFill>
                <a:latin typeface="Times New Roman" panose="02020603050405020304" pitchFamily="18" charset="0"/>
              </a:rPr>
              <a:t> Сергей Лаврентьевич</a:t>
            </a:r>
            <a:endParaRPr lang="ru-RU" sz="2800" dirty="0"/>
          </a:p>
        </p:txBody>
      </p:sp>
      <p:pic>
        <p:nvPicPr>
          <p:cNvPr id="3" name="Рисунок 2"/>
          <p:cNvPicPr>
            <a:picLocks noChangeAspect="1"/>
          </p:cNvPicPr>
          <p:nvPr/>
        </p:nvPicPr>
        <p:blipFill rotWithShape="1">
          <a:blip r:embed="rId2"/>
          <a:srcRect l="23849" r="14426"/>
          <a:stretch/>
        </p:blipFill>
        <p:spPr>
          <a:xfrm>
            <a:off x="179512" y="948135"/>
            <a:ext cx="3168352" cy="513298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3419872" y="936055"/>
            <a:ext cx="5483224" cy="5632311"/>
          </a:xfrm>
          <a:prstGeom prst="rect">
            <a:avLst/>
          </a:prstGeom>
        </p:spPr>
        <p:txBody>
          <a:bodyPr wrap="square">
            <a:spAutoFit/>
          </a:bodyPr>
          <a:lstStyle/>
          <a:p>
            <a:pPr indent="457200"/>
            <a:r>
              <a:rPr lang="ru-RU" b="1" dirty="0">
                <a:effectLst>
                  <a:outerShdw blurRad="38100" dist="38100" dir="2700000" algn="tl">
                    <a:srgbClr val="000000">
                      <a:alpha val="43137"/>
                    </a:srgbClr>
                  </a:outerShdw>
                </a:effectLst>
              </a:rPr>
              <a:t>Сергей Лаврентьевич </a:t>
            </a:r>
            <a:r>
              <a:rPr lang="ru-RU" b="1" dirty="0" err="1">
                <a:effectLst>
                  <a:outerShdw blurRad="38100" dist="38100" dir="2700000" algn="tl">
                    <a:srgbClr val="000000">
                      <a:alpha val="43137"/>
                    </a:srgbClr>
                  </a:outerShdw>
                </a:effectLst>
              </a:rPr>
              <a:t>Донбай</a:t>
            </a:r>
            <a:r>
              <a:rPr lang="ru-RU" b="1" dirty="0">
                <a:effectLst>
                  <a:outerShdw blurRad="38100" dist="38100" dir="2700000" algn="tl">
                    <a:srgbClr val="000000">
                      <a:alpha val="43137"/>
                    </a:srgbClr>
                  </a:outerShdw>
                </a:effectLst>
              </a:rPr>
              <a:t> родился 22 сентября 1942 года в городе Кемерово в семье архитектора. На одном из зданий, построенных его отцом, есть мемориальная доска.</a:t>
            </a:r>
          </a:p>
          <a:p>
            <a:pPr indent="457200"/>
            <a:r>
              <a:rPr lang="ru-RU" b="1" dirty="0">
                <a:effectLst>
                  <a:outerShdw blurRad="38100" dist="38100" dir="2700000" algn="tl">
                    <a:srgbClr val="000000">
                      <a:alpha val="43137"/>
                    </a:srgbClr>
                  </a:outerShdw>
                </a:effectLst>
              </a:rPr>
              <a:t>Сергей </a:t>
            </a:r>
            <a:r>
              <a:rPr lang="ru-RU" b="1" dirty="0" err="1">
                <a:effectLst>
                  <a:outerShdw blurRad="38100" dist="38100" dir="2700000" algn="tl">
                    <a:srgbClr val="000000">
                      <a:alpha val="43137"/>
                    </a:srgbClr>
                  </a:outerShdw>
                </a:effectLst>
              </a:rPr>
              <a:t>Донбай</a:t>
            </a:r>
            <a:r>
              <a:rPr lang="ru-RU" b="1" dirty="0">
                <a:effectLst>
                  <a:outerShdw blurRad="38100" dist="38100" dir="2700000" algn="tl">
                    <a:srgbClr val="000000">
                      <a:alpha val="43137"/>
                    </a:srgbClr>
                  </a:outerShdw>
                </a:effectLst>
              </a:rPr>
              <a:t> учился в Новосибирском инженерно-строительном институте. Работал архитектором в «</a:t>
            </a:r>
            <a:r>
              <a:rPr lang="ru-RU" b="1" dirty="0" err="1">
                <a:effectLst>
                  <a:outerShdw blurRad="38100" dist="38100" dir="2700000" algn="tl">
                    <a:srgbClr val="000000">
                      <a:alpha val="43137"/>
                    </a:srgbClr>
                  </a:outerShdw>
                </a:effectLst>
              </a:rPr>
              <a:t>Кемеровгражданпроекте</a:t>
            </a:r>
            <a:r>
              <a:rPr lang="ru-RU" b="1" dirty="0">
                <a:effectLst>
                  <a:outerShdw blurRad="38100" dist="38100" dir="2700000" algn="tl">
                    <a:srgbClr val="000000">
                      <a:alpha val="43137"/>
                    </a:srgbClr>
                  </a:outerShdw>
                </a:effectLst>
              </a:rPr>
              <a:t>». С 1976 года в журнале «Огни Кузбасса»: ответственный секретарь, затем главный редактор</a:t>
            </a:r>
            <a:r>
              <a:rPr lang="ru-RU" b="1" dirty="0" smtClean="0">
                <a:effectLst>
                  <a:outerShdw blurRad="38100" dist="38100" dir="2700000" algn="tl">
                    <a:srgbClr val="000000">
                      <a:alpha val="43137"/>
                    </a:srgbClr>
                  </a:outerShdw>
                </a:effectLst>
              </a:rPr>
              <a:t>.</a:t>
            </a:r>
          </a:p>
          <a:p>
            <a:pPr indent="457200"/>
            <a:r>
              <a:rPr lang="ru-RU" b="1" dirty="0" smtClean="0">
                <a:effectLst>
                  <a:outerShdw blurRad="38100" dist="38100" dir="2700000" algn="tl">
                    <a:srgbClr val="000000">
                      <a:alpha val="43137"/>
                    </a:srgbClr>
                  </a:outerShdw>
                </a:effectLst>
              </a:rPr>
              <a:t>Член </a:t>
            </a:r>
            <a:r>
              <a:rPr lang="ru-RU" b="1" dirty="0">
                <a:effectLst>
                  <a:outerShdw blurRad="38100" dist="38100" dir="2700000" algn="tl">
                    <a:srgbClr val="000000">
                      <a:alpha val="43137"/>
                    </a:srgbClr>
                  </a:outerShdw>
                </a:effectLst>
              </a:rPr>
              <a:t>Союза писателей России (1991 г.). Главный редактор журнала «Огни Кузбасса» (2004 г.). </a:t>
            </a:r>
            <a:endParaRPr lang="ru-RU" b="1" dirty="0" smtClean="0">
              <a:effectLst>
                <a:outerShdw blurRad="38100" dist="38100" dir="2700000" algn="tl">
                  <a:srgbClr val="000000">
                    <a:alpha val="43137"/>
                  </a:srgbClr>
                </a:outerShdw>
              </a:effectLst>
            </a:endParaRPr>
          </a:p>
          <a:p>
            <a:pPr indent="457200"/>
            <a:r>
              <a:rPr lang="ru-RU" b="1" dirty="0" smtClean="0">
                <a:effectLst>
                  <a:outerShdw blurRad="38100" dist="38100" dir="2700000" algn="tl">
                    <a:srgbClr val="000000">
                      <a:alpha val="43137"/>
                    </a:srgbClr>
                  </a:outerShdw>
                </a:effectLst>
              </a:rPr>
              <a:t>Автор </a:t>
            </a:r>
            <a:r>
              <a:rPr lang="ru-RU" b="1" dirty="0">
                <a:effectLst>
                  <a:outerShdw blurRad="38100" dist="38100" dir="2700000" algn="tl">
                    <a:srgbClr val="000000">
                      <a:alpha val="43137"/>
                    </a:srgbClr>
                  </a:outerShdw>
                </a:effectLst>
              </a:rPr>
              <a:t>книг: «Утренняя дорога», «Прелесть смысла», «День», «Смута», «Проснись у меня на плече», «</a:t>
            </a:r>
            <a:r>
              <a:rPr lang="ru-RU" b="1" dirty="0" err="1">
                <a:effectLst>
                  <a:outerShdw blurRad="38100" dist="38100" dir="2700000" algn="tl">
                    <a:srgbClr val="000000">
                      <a:alpha val="43137"/>
                    </a:srgbClr>
                  </a:outerShdw>
                </a:effectLst>
              </a:rPr>
              <a:t>Стихот-ворения</a:t>
            </a:r>
            <a:r>
              <a:rPr lang="ru-RU" b="1" dirty="0">
                <a:effectLst>
                  <a:outerShdw blurRad="38100" dist="38100" dir="2700000" algn="tl">
                    <a:srgbClr val="000000">
                      <a:alpha val="43137"/>
                    </a:srgbClr>
                  </a:outerShdw>
                </a:effectLst>
              </a:rPr>
              <a:t>», «Слеза», «Лесное лето», «</a:t>
            </a:r>
            <a:r>
              <a:rPr lang="ru-RU" b="1" dirty="0" err="1">
                <a:effectLst>
                  <a:outerShdw blurRad="38100" dist="38100" dir="2700000" algn="tl">
                    <a:srgbClr val="000000">
                      <a:alpha val="43137"/>
                    </a:srgbClr>
                  </a:outerShdw>
                </a:effectLst>
              </a:rPr>
              <a:t>Силица</a:t>
            </a:r>
            <a:r>
              <a:rPr lang="ru-RU" b="1" dirty="0">
                <a:effectLst>
                  <a:outerShdw blurRad="38100" dist="38100" dir="2700000" algn="tl">
                    <a:srgbClr val="000000">
                      <a:alpha val="43137"/>
                    </a:srgbClr>
                  </a:outerShdw>
                </a:effectLst>
              </a:rPr>
              <a:t>», «Мы нарисуем город словом», «Посередине России». г. Кемерово</a:t>
            </a:r>
            <a:r>
              <a:rPr lang="ru-RU" b="1" dirty="0" smtClean="0">
                <a:effectLst>
                  <a:outerShdw blurRad="38100" dist="38100" dir="2700000" algn="tl">
                    <a:srgbClr val="000000">
                      <a:alpha val="43137"/>
                    </a:srgbClr>
                  </a:outerShdw>
                </a:effectLst>
              </a:rPr>
              <a:t>.</a:t>
            </a: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25344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475656" y="188640"/>
            <a:ext cx="6764993" cy="584775"/>
          </a:xfrm>
          <a:prstGeom prst="rect">
            <a:avLst/>
          </a:prstGeom>
        </p:spPr>
        <p:txBody>
          <a:bodyPr wrap="none">
            <a:spAutoFit/>
          </a:bodyPr>
          <a:lstStyle/>
          <a:p>
            <a:r>
              <a:rPr lang="ru-RU" sz="3200" b="1" dirty="0" err="1">
                <a:solidFill>
                  <a:srgbClr val="000000"/>
                </a:solidFill>
              </a:rPr>
              <a:t>Донбай</a:t>
            </a:r>
            <a:r>
              <a:rPr lang="ru-RU" sz="3200" b="1" dirty="0">
                <a:solidFill>
                  <a:srgbClr val="000000"/>
                </a:solidFill>
              </a:rPr>
              <a:t> Сергей Лаврентьевич</a:t>
            </a:r>
            <a:endParaRPr lang="ru-RU" sz="3200" b="1" dirty="0"/>
          </a:p>
        </p:txBody>
      </p:sp>
      <p:sp>
        <p:nvSpPr>
          <p:cNvPr id="4" name="Прямоугольник 3"/>
          <p:cNvSpPr/>
          <p:nvPr/>
        </p:nvSpPr>
        <p:spPr>
          <a:xfrm>
            <a:off x="3923928" y="1268760"/>
            <a:ext cx="4806056" cy="5078313"/>
          </a:xfrm>
          <a:prstGeom prst="rect">
            <a:avLst/>
          </a:prstGeom>
        </p:spPr>
        <p:txBody>
          <a:bodyPr wrap="square">
            <a:spAutoFit/>
          </a:bodyPr>
          <a:lstStyle/>
          <a:p>
            <a:pPr indent="457200"/>
            <a:r>
              <a:rPr lang="ru-RU" b="1" dirty="0" smtClean="0">
                <a:effectLst>
                  <a:outerShdw blurRad="38100" dist="38100" dir="2700000" algn="tl">
                    <a:srgbClr val="000000">
                      <a:alpha val="43137"/>
                    </a:srgbClr>
                  </a:outerShdw>
                </a:effectLst>
              </a:rPr>
              <a:t>Автор </a:t>
            </a:r>
            <a:r>
              <a:rPr lang="ru-RU" b="1" dirty="0">
                <a:effectLst>
                  <a:outerShdw blurRad="38100" dist="38100" dir="2700000" algn="tl">
                    <a:srgbClr val="000000">
                      <a:alpha val="43137"/>
                    </a:srgbClr>
                  </a:outerShdw>
                </a:effectLst>
              </a:rPr>
              <a:t>многих книг стихотворений, последняя из которых «Посредине России», вышла в издательстве "Российский писатель". Печатался в газетах, журналах и коллективных сборниках Сибири, России и за рубежом.</a:t>
            </a:r>
          </a:p>
          <a:p>
            <a:pPr indent="457200"/>
            <a:r>
              <a:rPr lang="ru-RU" b="1" dirty="0">
                <a:effectLst>
                  <a:outerShdw blurRad="38100" dist="38100" dir="2700000" algn="tl">
                    <a:srgbClr val="000000">
                      <a:alpha val="43137"/>
                    </a:srgbClr>
                  </a:outerShdw>
                </a:effectLst>
              </a:rPr>
              <a:t>Член Высшего творческого совета Союза писателей России. Заслуженный работник культуры РФ, имеет премии им. В.Д. Фёдорова, Александра Невского, «Белуха» им. Г. Д. Гребенщикова, архиерейскую грамоту «В благословение за усердные труды во славу Святой Церкви». Живёт в </a:t>
            </a:r>
            <a:r>
              <a:rPr lang="ru-RU" b="1" dirty="0" err="1">
                <a:effectLst>
                  <a:outerShdw blurRad="38100" dist="38100" dir="2700000" algn="tl">
                    <a:srgbClr val="000000">
                      <a:alpha val="43137"/>
                    </a:srgbClr>
                  </a:outerShdw>
                </a:effectLst>
              </a:rPr>
              <a:t>Кемерове</a:t>
            </a:r>
            <a:r>
              <a:rPr lang="ru-RU" b="1" dirty="0">
                <a:effectLst>
                  <a:outerShdw blurRad="38100" dist="38100" dir="2700000" algn="tl">
                    <a:srgbClr val="000000">
                      <a:alpha val="43137"/>
                    </a:srgbClr>
                  </a:outerShdw>
                </a:effectLst>
              </a:rPr>
              <a:t>.</a:t>
            </a:r>
          </a:p>
        </p:txBody>
      </p:sp>
      <p:pic>
        <p:nvPicPr>
          <p:cNvPr id="5" name="Рисунок 4"/>
          <p:cNvPicPr>
            <a:picLocks noChangeAspect="1"/>
          </p:cNvPicPr>
          <p:nvPr/>
        </p:nvPicPr>
        <p:blipFill>
          <a:blip r:embed="rId2"/>
          <a:stretch>
            <a:fillRect/>
          </a:stretch>
        </p:blipFill>
        <p:spPr>
          <a:xfrm>
            <a:off x="246336" y="1556792"/>
            <a:ext cx="3672408" cy="4137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35873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395536" y="476672"/>
            <a:ext cx="8280920" cy="646331"/>
          </a:xfrm>
          <a:prstGeom prst="rect">
            <a:avLst/>
          </a:prstGeom>
        </p:spPr>
        <p:txBody>
          <a:bodyPr wrap="square">
            <a:spAutoFit/>
          </a:bodyPr>
          <a:lstStyle/>
          <a:p>
            <a:r>
              <a:rPr lang="ru-RU" sz="3600" b="1" dirty="0" smtClean="0">
                <a:solidFill>
                  <a:srgbClr val="C00000"/>
                </a:solidFill>
              </a:rPr>
              <a:t>  Геннадий  </a:t>
            </a:r>
            <a:r>
              <a:rPr lang="ru-RU" sz="3600" b="1" dirty="0" err="1" smtClean="0">
                <a:solidFill>
                  <a:srgbClr val="C00000"/>
                </a:solidFill>
              </a:rPr>
              <a:t>Евлампиевич</a:t>
            </a:r>
            <a:r>
              <a:rPr lang="ru-RU" sz="3600" b="1" dirty="0" smtClean="0">
                <a:solidFill>
                  <a:srgbClr val="C00000"/>
                </a:solidFill>
              </a:rPr>
              <a:t>   Юров</a:t>
            </a:r>
            <a:endParaRPr lang="ru-RU" sz="3600" b="1" dirty="0">
              <a:solidFill>
                <a:srgbClr val="C00000"/>
              </a:solidFill>
            </a:endParaRPr>
          </a:p>
        </p:txBody>
      </p:sp>
      <p:sp>
        <p:nvSpPr>
          <p:cNvPr id="6" name="Прямоугольник 5"/>
          <p:cNvSpPr/>
          <p:nvPr/>
        </p:nvSpPr>
        <p:spPr>
          <a:xfrm>
            <a:off x="539552" y="1484784"/>
            <a:ext cx="5004048" cy="4708981"/>
          </a:xfrm>
          <a:prstGeom prst="rect">
            <a:avLst/>
          </a:prstGeom>
        </p:spPr>
        <p:txBody>
          <a:bodyPr wrap="square">
            <a:spAutoFit/>
          </a:bodyPr>
          <a:lstStyle/>
          <a:p>
            <a:pPr indent="457200"/>
            <a:r>
              <a:rPr lang="ru-RU" sz="2000" b="1" dirty="0">
                <a:effectLst>
                  <a:outerShdw blurRad="38100" dist="38100" dir="2700000" algn="tl">
                    <a:srgbClr val="000000">
                      <a:alpha val="43137"/>
                    </a:srgbClr>
                  </a:outerShdw>
                </a:effectLst>
              </a:rPr>
              <a:t>Поэт и публицист. Родился 14 марта 1937 года на Красной Горке. Член Союза писателей России с января 1976 года. Лауреат премии Союза журналистов СССР 1973 года. Лауреат премии Кузбасса 1977 года и 2005 года. </a:t>
            </a:r>
            <a:endParaRPr lang="ru-RU" sz="2000" b="1" dirty="0" smtClean="0">
              <a:effectLst>
                <a:outerShdw blurRad="38100" dist="38100" dir="2700000" algn="tl">
                  <a:srgbClr val="000000">
                    <a:alpha val="43137"/>
                  </a:srgbClr>
                </a:outerShdw>
              </a:effectLst>
            </a:endParaRPr>
          </a:p>
          <a:p>
            <a:pPr indent="457200"/>
            <a:r>
              <a:rPr lang="ru-RU" sz="2000" b="1" dirty="0" smtClean="0">
                <a:effectLst>
                  <a:outerShdw blurRad="38100" dist="38100" dir="2700000" algn="tl">
                    <a:srgbClr val="000000">
                      <a:alpha val="43137"/>
                    </a:srgbClr>
                  </a:outerShdw>
                </a:effectLst>
              </a:rPr>
              <a:t>Почетный </a:t>
            </a:r>
            <a:r>
              <a:rPr lang="ru-RU" sz="2000" b="1" dirty="0">
                <a:effectLst>
                  <a:outerShdw blurRad="38100" dist="38100" dir="2700000" algn="tl">
                    <a:srgbClr val="000000">
                      <a:alpha val="43137"/>
                    </a:srgbClr>
                  </a:outerShdw>
                </a:effectLst>
              </a:rPr>
              <a:t>гражданин города Кемерово. Почетный гражданин Кемеровской области. </a:t>
            </a:r>
            <a:endParaRPr lang="ru-RU" sz="2000" b="1" dirty="0" smtClean="0">
              <a:effectLst>
                <a:outerShdw blurRad="38100" dist="38100" dir="2700000" algn="tl">
                  <a:srgbClr val="000000">
                    <a:alpha val="43137"/>
                  </a:srgbClr>
                </a:outerShdw>
              </a:effectLst>
            </a:endParaRPr>
          </a:p>
          <a:p>
            <a:pPr indent="457200"/>
            <a:r>
              <a:rPr lang="ru-RU" sz="2000" b="1" dirty="0" smtClean="0">
                <a:effectLst>
                  <a:outerShdw blurRad="38100" dist="38100" dir="2700000" algn="tl">
                    <a:srgbClr val="000000">
                      <a:alpha val="43137"/>
                    </a:srgbClr>
                  </a:outerShdw>
                </a:effectLst>
              </a:rPr>
              <a:t>Песня </a:t>
            </a:r>
            <a:r>
              <a:rPr lang="ru-RU" sz="2000" b="1" dirty="0">
                <a:effectLst>
                  <a:outerShdw blurRad="38100" dist="38100" dir="2700000" algn="tl">
                    <a:srgbClr val="000000">
                      <a:alpha val="43137"/>
                    </a:srgbClr>
                  </a:outerShdw>
                </a:effectLst>
              </a:rPr>
              <a:t>«Рабочая мелодия Кузбасса» (слова Геннадия Юрова, музыка Евгения </a:t>
            </a:r>
            <a:r>
              <a:rPr lang="ru-RU" sz="2000" b="1" dirty="0" err="1" smtClean="0">
                <a:effectLst>
                  <a:outerShdw blurRad="38100" dist="38100" dir="2700000" algn="tl">
                    <a:srgbClr val="000000">
                      <a:alpha val="43137"/>
                    </a:srgbClr>
                  </a:outerShdw>
                </a:effectLst>
              </a:rPr>
              <a:t>Лугова</a:t>
            </a:r>
            <a:r>
              <a:rPr lang="ru-RU" sz="2000" b="1" dirty="0" smtClean="0">
                <a:effectLst>
                  <a:outerShdw blurRad="38100" dist="38100" dir="2700000" algn="tl">
                    <a:srgbClr val="000000">
                      <a:alpha val="43137"/>
                    </a:srgbClr>
                  </a:outerShdw>
                </a:effectLst>
              </a:rPr>
              <a:t>) с </a:t>
            </a:r>
            <a:r>
              <a:rPr lang="ru-RU" sz="2000" b="1" dirty="0">
                <a:effectLst>
                  <a:outerShdw blurRad="38100" dist="38100" dir="2700000" algn="tl">
                    <a:srgbClr val="000000">
                      <a:alpha val="43137"/>
                    </a:srgbClr>
                  </a:outerShdw>
                </a:effectLst>
              </a:rPr>
              <a:t>декабря 2002 года стала гимном Кемеровской области.</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4395" y="1340768"/>
            <a:ext cx="3232915" cy="51571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80101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259632" y="260648"/>
            <a:ext cx="7488832" cy="1077218"/>
          </a:xfrm>
          <a:prstGeom prst="rect">
            <a:avLst/>
          </a:prstGeom>
        </p:spPr>
        <p:txBody>
          <a:bodyPr wrap="square">
            <a:spAutoFit/>
          </a:bodyPr>
          <a:lstStyle/>
          <a:p>
            <a:pPr algn="ctr"/>
            <a:r>
              <a:rPr lang="ru-RU" sz="3200" b="1" dirty="0" smtClean="0">
                <a:solidFill>
                  <a:srgbClr val="C00000"/>
                </a:solidFill>
              </a:rPr>
              <a:t>Гимн </a:t>
            </a:r>
            <a:r>
              <a:rPr lang="ru-RU" sz="3200" b="1" dirty="0">
                <a:solidFill>
                  <a:srgbClr val="C00000"/>
                </a:solidFill>
              </a:rPr>
              <a:t>Кемеровской области </a:t>
            </a:r>
            <a:r>
              <a:rPr lang="ru-RU" sz="3200" b="1" dirty="0" smtClean="0">
                <a:solidFill>
                  <a:srgbClr val="C00000"/>
                </a:solidFill>
              </a:rPr>
              <a:t>– </a:t>
            </a:r>
          </a:p>
          <a:p>
            <a:pPr algn="ctr"/>
            <a:r>
              <a:rPr lang="ru-RU" sz="3200" b="1" dirty="0" smtClean="0">
                <a:solidFill>
                  <a:srgbClr val="C00000"/>
                </a:solidFill>
              </a:rPr>
              <a:t>"</a:t>
            </a:r>
            <a:r>
              <a:rPr lang="ru-RU" sz="3200" b="1" dirty="0">
                <a:solidFill>
                  <a:srgbClr val="C00000"/>
                </a:solidFill>
              </a:rPr>
              <a:t>Рабочая мелодия Кузбасса"</a:t>
            </a:r>
          </a:p>
        </p:txBody>
      </p:sp>
      <p:sp>
        <p:nvSpPr>
          <p:cNvPr id="4" name="Прямоугольник 3"/>
          <p:cNvSpPr/>
          <p:nvPr/>
        </p:nvSpPr>
        <p:spPr>
          <a:xfrm>
            <a:off x="539552" y="1582341"/>
            <a:ext cx="5832648" cy="4893647"/>
          </a:xfrm>
          <a:prstGeom prst="rect">
            <a:avLst/>
          </a:prstGeom>
        </p:spPr>
        <p:txBody>
          <a:bodyPr wrap="square">
            <a:spAutoFit/>
          </a:bodyPr>
          <a:lstStyle/>
          <a:p>
            <a:r>
              <a:rPr lang="ru-RU" sz="2400" b="1" dirty="0">
                <a:latin typeface="Times New Roman" pitchFamily="18" charset="0"/>
                <a:cs typeface="Times New Roman" pitchFamily="18" charset="0"/>
              </a:rPr>
              <a:t>Вы видите: горят огни в ночи,</a:t>
            </a:r>
          </a:p>
          <a:p>
            <a:r>
              <a:rPr lang="ru-RU" sz="2400" b="1" dirty="0">
                <a:latin typeface="Times New Roman" pitchFamily="18" charset="0"/>
                <a:cs typeface="Times New Roman" pitchFamily="18" charset="0"/>
              </a:rPr>
              <a:t>На землю небо звездное упало.</a:t>
            </a:r>
          </a:p>
          <a:p>
            <a:r>
              <a:rPr lang="ru-RU" sz="2400" b="1" dirty="0">
                <a:latin typeface="Times New Roman" pitchFamily="18" charset="0"/>
                <a:cs typeface="Times New Roman" pitchFamily="18" charset="0"/>
              </a:rPr>
              <a:t>Вы слышите: мелодия звучит,</a:t>
            </a:r>
          </a:p>
          <a:p>
            <a:r>
              <a:rPr lang="ru-RU" sz="2400" b="1" dirty="0">
                <a:latin typeface="Times New Roman" pitchFamily="18" charset="0"/>
                <a:cs typeface="Times New Roman" pitchFamily="18" charset="0"/>
              </a:rPr>
              <a:t>Поет земля восточнее Урала.</a:t>
            </a:r>
          </a:p>
          <a:p>
            <a:r>
              <a:rPr lang="ru-RU" sz="2400" b="1" dirty="0">
                <a:latin typeface="Times New Roman" pitchFamily="18" charset="0"/>
                <a:cs typeface="Times New Roman" pitchFamily="18" charset="0"/>
              </a:rPr>
              <a:t>Где города по берегам реки</a:t>
            </a:r>
          </a:p>
          <a:p>
            <a:r>
              <a:rPr lang="ru-RU" sz="2400" b="1" dirty="0">
                <a:latin typeface="Times New Roman" pitchFamily="18" charset="0"/>
                <a:cs typeface="Times New Roman" pitchFamily="18" charset="0"/>
              </a:rPr>
              <a:t>Тепла и света создают запасы,</a:t>
            </a:r>
          </a:p>
          <a:p>
            <a:r>
              <a:rPr lang="ru-RU" sz="2400" b="1" dirty="0">
                <a:latin typeface="Times New Roman" pitchFamily="18" charset="0"/>
                <a:cs typeface="Times New Roman" pitchFamily="18" charset="0"/>
              </a:rPr>
              <a:t>Ее добыли в шахте горняки -</a:t>
            </a:r>
          </a:p>
          <a:p>
            <a:r>
              <a:rPr lang="ru-RU" sz="2400" b="1" dirty="0">
                <a:latin typeface="Times New Roman" pitchFamily="18" charset="0"/>
                <a:cs typeface="Times New Roman" pitchFamily="18" charset="0"/>
              </a:rPr>
              <a:t>Рабочую мелодию Кузбасса.</a:t>
            </a:r>
          </a:p>
          <a:p>
            <a:endParaRPr lang="ru-RU" sz="2400" b="1" dirty="0">
              <a:latin typeface="Times New Roman" pitchFamily="18" charset="0"/>
              <a:cs typeface="Times New Roman" pitchFamily="18" charset="0"/>
            </a:endParaRPr>
          </a:p>
          <a:p>
            <a:r>
              <a:rPr lang="ru-RU" sz="2400" b="1" dirty="0">
                <a:latin typeface="Times New Roman" pitchFamily="18" charset="0"/>
                <a:cs typeface="Times New Roman" pitchFamily="18" charset="0"/>
              </a:rPr>
              <a:t>      Мелодия, звучи с сердцами в лад.</a:t>
            </a:r>
          </a:p>
          <a:p>
            <a:r>
              <a:rPr lang="ru-RU" sz="2400" b="1" dirty="0">
                <a:latin typeface="Times New Roman" pitchFamily="18" charset="0"/>
                <a:cs typeface="Times New Roman" pitchFamily="18" charset="0"/>
              </a:rPr>
              <a:t>      Мелодия, наш путь велик и труден.</a:t>
            </a:r>
          </a:p>
          <a:p>
            <a:r>
              <a:rPr lang="ru-RU" sz="2400" b="1" dirty="0">
                <a:latin typeface="Times New Roman" pitchFamily="18" charset="0"/>
                <a:cs typeface="Times New Roman" pitchFamily="18" charset="0"/>
              </a:rPr>
              <a:t>      Земля открыла людям свой талант,</a:t>
            </a:r>
          </a:p>
          <a:p>
            <a:r>
              <a:rPr lang="ru-RU" sz="2400" b="1" dirty="0">
                <a:latin typeface="Times New Roman" pitchFamily="18" charset="0"/>
                <a:cs typeface="Times New Roman" pitchFamily="18" charset="0"/>
              </a:rPr>
              <a:t>      И свой талант земле открыли люди!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584332"/>
            <a:ext cx="217382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0009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4" name="Picture 4" descr="Картинки по запросу &quot;геннадий юров&quot;"/>
          <p:cNvPicPr>
            <a:picLocks noChangeAspect="1" noChangeArrowheads="1"/>
          </p:cNvPicPr>
          <p:nvPr/>
        </p:nvPicPr>
        <p:blipFill>
          <a:blip r:embed="rId2"/>
          <a:srcRect/>
          <a:stretch>
            <a:fillRect/>
          </a:stretch>
        </p:blipFill>
        <p:spPr bwMode="auto">
          <a:xfrm>
            <a:off x="5148064" y="1052736"/>
            <a:ext cx="3596745" cy="3153148"/>
          </a:xfrm>
          <a:prstGeom prst="rect">
            <a:avLst/>
          </a:prstGeom>
          <a:ln>
            <a:noFill/>
          </a:ln>
          <a:effectLst>
            <a:outerShdw blurRad="292100" dist="139700" dir="2700000" algn="tl" rotWithShape="0">
              <a:srgbClr val="333333">
                <a:alpha val="65000"/>
              </a:srgbClr>
            </a:outerShdw>
          </a:effectLst>
        </p:spPr>
      </p:pic>
      <p:sp>
        <p:nvSpPr>
          <p:cNvPr id="30725" name="Rectangle 5"/>
          <p:cNvSpPr>
            <a:spLocks noChangeArrowheads="1"/>
          </p:cNvSpPr>
          <p:nvPr/>
        </p:nvSpPr>
        <p:spPr bwMode="auto">
          <a:xfrm>
            <a:off x="353064" y="318429"/>
            <a:ext cx="4714876"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Сквозь скепсисом отравленные годы</a:t>
            </a:r>
            <a:b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br>
            <a: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Пробьется к нам грунтовая струя</a:t>
            </a:r>
            <a:b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br>
            <a: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Из недр России,</a:t>
            </a:r>
            <a:b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br>
            <a: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Из души народа –</a:t>
            </a:r>
            <a:b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br>
            <a: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Рассветная романтика моя.</a:t>
            </a:r>
            <a:b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br>
            <a: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 </a:t>
            </a:r>
            <a:b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br>
            <a: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Ни мафии, ни черни, ни элите</a:t>
            </a:r>
            <a:b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br>
            <a: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Не докопаться до ее корней.</a:t>
            </a:r>
            <a:b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br>
            <a: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Она живая.  Люди, погодите,</a:t>
            </a:r>
            <a:b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br>
            <a:r>
              <a:rPr kumimoji="0" lang="ru-RU" b="1" i="1"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Не воздвигайте памятника ей</a:t>
            </a:r>
            <a:r>
              <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lang="ru-RU" b="1" dirty="0" smtClean="0">
                <a:effectLst>
                  <a:outerShdw blurRad="38100" dist="38100" dir="2700000" algn="tl">
                    <a:srgbClr val="000000">
                      <a:alpha val="43137"/>
                    </a:srgbClr>
                  </a:outerShdw>
                </a:effectLst>
                <a:ea typeface="Times New Roman" pitchFamily="18" charset="0"/>
                <a:cs typeface="Times New Roman" pitchFamily="18" charset="0"/>
              </a:rPr>
              <a:t>                                 </a:t>
            </a:r>
            <a:r>
              <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ea typeface="Times New Roman" pitchFamily="18" charset="0"/>
                <a:cs typeface="Times New Roman" pitchFamily="18" charset="0"/>
              </a:rPr>
              <a:t>(из стихотворения «Романтика»)</a:t>
            </a:r>
            <a:endPar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cs typeface="Times New Roman" pitchFamily="18" charset="0"/>
            </a:endParaRPr>
          </a:p>
        </p:txBody>
      </p:sp>
      <p:sp>
        <p:nvSpPr>
          <p:cNvPr id="5" name="TextBox 4"/>
          <p:cNvSpPr txBox="1"/>
          <p:nvPr/>
        </p:nvSpPr>
        <p:spPr>
          <a:xfrm flipH="1">
            <a:off x="242672" y="4011748"/>
            <a:ext cx="4691046" cy="2585323"/>
          </a:xfrm>
          <a:prstGeom prst="rect">
            <a:avLst/>
          </a:prstGeom>
          <a:noFill/>
        </p:spPr>
        <p:txBody>
          <a:bodyPr wrap="square" rtlCol="0">
            <a:spAutoFit/>
          </a:bodyPr>
          <a:lstStyle/>
          <a:p>
            <a:r>
              <a:rPr lang="ru-RU" b="1" dirty="0" smtClean="0">
                <a:effectLst>
                  <a:outerShdw blurRad="38100" dist="38100" dir="2700000" algn="tl">
                    <a:srgbClr val="000000">
                      <a:alpha val="43137"/>
                    </a:srgbClr>
                  </a:outerShdw>
                </a:effectLst>
                <a:cs typeface="Times New Roman" pitchFamily="18" charset="0"/>
              </a:rPr>
              <a:t>Путешествие по городу: улица Весенняя, остров на Томи, Сосновый бор,  Красна Горка</a:t>
            </a:r>
          </a:p>
          <a:p>
            <a:r>
              <a:rPr lang="ru-RU" b="1" dirty="0" smtClean="0">
                <a:effectLst>
                  <a:outerShdw blurRad="38100" dist="38100" dir="2700000" algn="tl">
                    <a:srgbClr val="000000">
                      <a:alpha val="43137"/>
                    </a:srgbClr>
                  </a:outerShdw>
                </a:effectLst>
                <a:cs typeface="Times New Roman" pitchFamily="18" charset="0"/>
              </a:rPr>
              <a:t>Путешествие по Родине большой и малой:</a:t>
            </a:r>
          </a:p>
          <a:p>
            <a:r>
              <a:rPr lang="ru-RU" b="1" dirty="0" smtClean="0">
                <a:effectLst>
                  <a:outerShdw blurRad="38100" dist="38100" dir="2700000" algn="tl">
                    <a:srgbClr val="000000">
                      <a:alpha val="43137"/>
                    </a:srgbClr>
                  </a:outerShdw>
                </a:effectLst>
                <a:cs typeface="Times New Roman" pitchFamily="18" charset="0"/>
              </a:rPr>
              <a:t>Северо-восток, Колыма,  Ладога, вершина Томи,  первородная тайга  Томской </a:t>
            </a:r>
            <a:r>
              <a:rPr lang="ru-RU" b="1" dirty="0" err="1" smtClean="0">
                <a:effectLst>
                  <a:outerShdw blurRad="38100" dist="38100" dir="2700000" algn="tl">
                    <a:srgbClr val="000000">
                      <a:alpha val="43137"/>
                    </a:srgbClr>
                  </a:outerShdw>
                </a:effectLst>
                <a:cs typeface="Times New Roman" pitchFamily="18" charset="0"/>
              </a:rPr>
              <a:t>Писаницы</a:t>
            </a:r>
            <a:r>
              <a:rPr lang="ru-RU" b="1" dirty="0" smtClean="0">
                <a:effectLst>
                  <a:outerShdw blurRad="38100" dist="38100" dir="2700000" algn="tl">
                    <a:srgbClr val="000000">
                      <a:alpha val="43137"/>
                    </a:srgbClr>
                  </a:outerShdw>
                </a:effectLst>
                <a:cs typeface="Times New Roman" pitchFamily="18" charset="0"/>
              </a:rPr>
              <a:t>,  берега Томи – город Кемерово</a:t>
            </a:r>
            <a:endParaRPr lang="ru-RU" b="1" dirty="0">
              <a:effectLst>
                <a:outerShdw blurRad="38100" dist="38100" dir="2700000" algn="tl">
                  <a:srgbClr val="000000">
                    <a:alpha val="43137"/>
                  </a:srgbClr>
                </a:outerShdw>
              </a:effectLst>
              <a:cs typeface="Times New Roman" pitchFamily="18" charset="0"/>
            </a:endParaRPr>
          </a:p>
        </p:txBody>
      </p:sp>
      <p:sp>
        <p:nvSpPr>
          <p:cNvPr id="6" name="TextBox 5"/>
          <p:cNvSpPr txBox="1"/>
          <p:nvPr/>
        </p:nvSpPr>
        <p:spPr>
          <a:xfrm>
            <a:off x="4973780" y="4374574"/>
            <a:ext cx="3945311" cy="369332"/>
          </a:xfrm>
          <a:prstGeom prst="rect">
            <a:avLst/>
          </a:prstGeom>
          <a:noFill/>
        </p:spPr>
        <p:txBody>
          <a:bodyPr wrap="none" rtlCol="0">
            <a:spAutoFit/>
          </a:bodyPr>
          <a:lstStyle/>
          <a:p>
            <a:r>
              <a:rPr lang="ru-RU" b="1" dirty="0" smtClean="0"/>
              <a:t>Геннадий Евлампиевич Юров</a:t>
            </a:r>
            <a:endParaRPr lang="ru-RU" b="1"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5536" y="908720"/>
            <a:ext cx="3171031" cy="5226974"/>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1619672" y="188640"/>
            <a:ext cx="6495689" cy="584775"/>
          </a:xfrm>
          <a:prstGeom prst="rect">
            <a:avLst/>
          </a:prstGeom>
        </p:spPr>
        <p:txBody>
          <a:bodyPr wrap="none">
            <a:spAutoFit/>
          </a:bodyPr>
          <a:lstStyle/>
          <a:p>
            <a:r>
              <a:rPr lang="ru-RU" sz="3200" b="1" dirty="0" err="1"/>
              <a:t>Кисилёв</a:t>
            </a:r>
            <a:r>
              <a:rPr lang="ru-RU" sz="3200" b="1" dirty="0"/>
              <a:t> Игорь Михайлович</a:t>
            </a:r>
          </a:p>
        </p:txBody>
      </p:sp>
      <p:sp>
        <p:nvSpPr>
          <p:cNvPr id="4" name="Прямоугольник 3"/>
          <p:cNvSpPr/>
          <p:nvPr/>
        </p:nvSpPr>
        <p:spPr>
          <a:xfrm>
            <a:off x="4173868" y="1772816"/>
            <a:ext cx="4572000" cy="3477875"/>
          </a:xfrm>
          <a:prstGeom prst="rect">
            <a:avLst/>
          </a:prstGeom>
        </p:spPr>
        <p:txBody>
          <a:bodyPr>
            <a:spAutoFit/>
          </a:bodyPr>
          <a:lstStyle/>
          <a:p>
            <a:pPr indent="457200"/>
            <a:r>
              <a:rPr lang="ru-RU" sz="2000" b="1" dirty="0" err="1">
                <a:effectLst>
                  <a:outerShdw blurRad="38100" dist="38100" dir="2700000" algn="tl">
                    <a:srgbClr val="000000">
                      <a:alpha val="43137"/>
                    </a:srgbClr>
                  </a:outerShdw>
                </a:effectLst>
              </a:rPr>
              <a:t>Кисилёв</a:t>
            </a:r>
            <a:r>
              <a:rPr lang="ru-RU" sz="2000" b="1" dirty="0">
                <a:effectLst>
                  <a:outerShdw blurRad="38100" dist="38100" dir="2700000" algn="tl">
                    <a:srgbClr val="000000">
                      <a:alpha val="43137"/>
                    </a:srgbClr>
                  </a:outerShdw>
                </a:effectLst>
              </a:rPr>
              <a:t> Игорь Михайлович (3.03.1933-19.11.1981). Поэт, член Союза писателей СССР (1970 г.). Автор поэтических сборников: «</a:t>
            </a:r>
            <a:r>
              <a:rPr lang="ru-RU" sz="2000" b="1" dirty="0" err="1">
                <a:effectLst>
                  <a:outerShdw blurRad="38100" dist="38100" dir="2700000" algn="tl">
                    <a:srgbClr val="000000">
                      <a:alpha val="43137"/>
                    </a:srgbClr>
                  </a:outerShdw>
                </a:effectLst>
              </a:rPr>
              <a:t>Перецвет</a:t>
            </a:r>
            <a:r>
              <a:rPr lang="ru-RU" sz="2000" b="1" dirty="0">
                <a:effectLst>
                  <a:outerShdw blurRad="38100" dist="38100" dir="2700000" algn="tl">
                    <a:srgbClr val="000000">
                      <a:alpha val="43137"/>
                    </a:srgbClr>
                  </a:outerShdw>
                </a:effectLst>
              </a:rPr>
              <a:t>», «Ярославна», «Четыре дождя», «Человек приходит к человеку», «Ночные реки», «Благодарю земля, благодарю», «Под солнцем и ненастьем». г. Кемерово.</a:t>
            </a:r>
          </a:p>
        </p:txBody>
      </p:sp>
    </p:spTree>
    <p:extLst>
      <p:ext uri="{BB962C8B-B14F-4D97-AF65-F5344CB8AC3E}">
        <p14:creationId xmlns:p14="http://schemas.microsoft.com/office/powerpoint/2010/main" val="13595662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137204" y="456928"/>
            <a:ext cx="464347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outerShdw blurRad="38100" dist="38100" dir="2700000" algn="tl">
                    <a:srgbClr val="000000">
                      <a:alpha val="43137"/>
                    </a:srgbClr>
                  </a:outerShdw>
                </a:effectLst>
                <a:ea typeface="Times New Roman" pitchFamily="18" charset="0"/>
                <a:cs typeface="Tahoma" pitchFamily="34" charset="0"/>
              </a:rPr>
              <a:t>Лауреаты литературной премии имени Игоря Киселева</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outerShdw blurRad="38100" dist="38100" dir="2700000" algn="tl">
                    <a:srgbClr val="000000">
                      <a:alpha val="43137"/>
                    </a:srgbClr>
                  </a:outerShdw>
                </a:effectLst>
                <a:ea typeface="Times New Roman" pitchFamily="18" charset="0"/>
                <a:cs typeface="Tahoma" pitchFamily="34" charset="0"/>
              </a:rPr>
              <a:t> за особые достижения в области поэзии.</a:t>
            </a:r>
            <a:endParaRPr kumimoji="0" lang="ru-RU" b="0" i="0" u="none" strike="noStrike" cap="none" normalizeH="0" baseline="0" dirty="0" smtClean="0">
              <a:ln>
                <a:noFill/>
              </a:ln>
              <a:solidFill>
                <a:schemeClr val="tx1"/>
              </a:solidFill>
              <a:effectLst>
                <a:outerShdw blurRad="38100" dist="38100" dir="2700000" algn="tl">
                  <a:srgbClr val="000000">
                    <a:alpha val="43137"/>
                  </a:srgbClr>
                </a:outerShdw>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ea typeface="Times New Roman" pitchFamily="18" charset="0"/>
                <a:cs typeface="Arial" pitchFamily="34" charset="0"/>
              </a:rPr>
              <a:t>Ирина Фролова (2007), Дмитрий </a:t>
            </a:r>
            <a:r>
              <a:rPr kumimoji="0" lang="ru-RU" b="1" i="0" u="none" strike="noStrike" cap="none" normalizeH="0" baseline="0" dirty="0" err="1" smtClean="0">
                <a:ln>
                  <a:noFill/>
                </a:ln>
                <a:solidFill>
                  <a:srgbClr val="000000"/>
                </a:solidFill>
                <a:effectLst/>
                <a:ea typeface="Times New Roman" pitchFamily="18" charset="0"/>
                <a:cs typeface="Arial" pitchFamily="34" charset="0"/>
              </a:rPr>
              <a:t>Мурзин</a:t>
            </a:r>
            <a:r>
              <a:rPr kumimoji="0" lang="ru-RU" b="1" i="0" u="none" strike="noStrike" cap="none" normalizeH="0" baseline="0" dirty="0" smtClean="0">
                <a:ln>
                  <a:noFill/>
                </a:ln>
                <a:solidFill>
                  <a:srgbClr val="000000"/>
                </a:solidFill>
                <a:effectLst/>
                <a:ea typeface="Times New Roman" pitchFamily="18" charset="0"/>
                <a:cs typeface="Arial" pitchFamily="34" charset="0"/>
              </a:rPr>
              <a:t> (2008), Александр Катков (2009), Владимир Иванов (2010), Ирина </a:t>
            </a:r>
            <a:r>
              <a:rPr kumimoji="0" lang="ru-RU" b="1" i="0" u="none" strike="noStrike" cap="none" normalizeH="0" baseline="0" dirty="0" err="1" smtClean="0">
                <a:ln>
                  <a:noFill/>
                </a:ln>
                <a:solidFill>
                  <a:srgbClr val="000000"/>
                </a:solidFill>
                <a:effectLst/>
                <a:ea typeface="Times New Roman" pitchFamily="18" charset="0"/>
                <a:cs typeface="Arial" pitchFamily="34" charset="0"/>
              </a:rPr>
              <a:t>Тюнина</a:t>
            </a:r>
            <a:r>
              <a:rPr kumimoji="0" lang="ru-RU" b="1" i="0" u="none" strike="noStrike" cap="none" normalizeH="0" baseline="0" dirty="0" smtClean="0">
                <a:ln>
                  <a:noFill/>
                </a:ln>
                <a:solidFill>
                  <a:srgbClr val="000000"/>
                </a:solidFill>
                <a:effectLst/>
                <a:ea typeface="Times New Roman" pitchFamily="18" charset="0"/>
                <a:cs typeface="Arial" pitchFamily="34" charset="0"/>
              </a:rPr>
              <a:t> (2012), Алексей Петров (2013), Елена </a:t>
            </a:r>
            <a:r>
              <a:rPr kumimoji="0" lang="ru-RU" b="1" i="0" u="none" strike="noStrike" cap="none" normalizeH="0" baseline="0" dirty="0" err="1" smtClean="0">
                <a:ln>
                  <a:noFill/>
                </a:ln>
                <a:solidFill>
                  <a:srgbClr val="000000"/>
                </a:solidFill>
                <a:effectLst/>
                <a:ea typeface="Times New Roman" pitchFamily="18" charset="0"/>
                <a:cs typeface="Arial" pitchFamily="34" charset="0"/>
              </a:rPr>
              <a:t>Солодянкина</a:t>
            </a:r>
            <a:r>
              <a:rPr kumimoji="0" lang="ru-RU" b="1" i="0" u="none" strike="noStrike" cap="none" normalizeH="0" baseline="0" dirty="0" smtClean="0">
                <a:ln>
                  <a:noFill/>
                </a:ln>
                <a:solidFill>
                  <a:srgbClr val="000000"/>
                </a:solidFill>
                <a:effectLst/>
                <a:ea typeface="Times New Roman" pitchFamily="18" charset="0"/>
                <a:cs typeface="Arial" pitchFamily="34" charset="0"/>
              </a:rPr>
              <a:t> (2014), Татьяна Кравченко (2015), Елена Елистратова (2016). В 2011 г. и 2017 г. не присуждали.</a:t>
            </a:r>
            <a:endParaRPr kumimoji="0" lang="ru-RU" b="1" i="0" u="none" strike="noStrike" cap="none" normalizeH="0" baseline="0" dirty="0" smtClean="0">
              <a:ln>
                <a:noFill/>
              </a:ln>
              <a:solidFill>
                <a:schemeClr val="tx1"/>
              </a:solidFill>
              <a:effectLst/>
              <a:cs typeface="Arial" pitchFamily="34" charset="0"/>
            </a:endParaRPr>
          </a:p>
        </p:txBody>
      </p:sp>
      <p:sp>
        <p:nvSpPr>
          <p:cNvPr id="31747" name="AutoShape 3" descr="Картинки по запросу &quot;игорь киселев стихи&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1749" name="AutoShape 5" descr="Картинки по запросу &quot;игорь киселев стихи&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 name="TextBox 5"/>
          <p:cNvSpPr txBox="1"/>
          <p:nvPr/>
        </p:nvSpPr>
        <p:spPr>
          <a:xfrm>
            <a:off x="307975" y="3933056"/>
            <a:ext cx="4472699" cy="2031325"/>
          </a:xfrm>
          <a:prstGeom prst="rect">
            <a:avLst/>
          </a:prstGeom>
          <a:noFill/>
        </p:spPr>
        <p:txBody>
          <a:bodyPr wrap="none" rtlCol="0">
            <a:spAutoFit/>
          </a:bodyPr>
          <a:lstStyle/>
          <a:p>
            <a:r>
              <a:rPr lang="ru-RU" b="1" dirty="0" smtClean="0">
                <a:effectLst>
                  <a:outerShdw blurRad="38100" dist="38100" dir="2700000" algn="tl">
                    <a:srgbClr val="000000">
                      <a:alpha val="43137"/>
                    </a:srgbClr>
                  </a:outerShdw>
                </a:effectLst>
              </a:rPr>
              <a:t>Ведущие темы поэзии:</a:t>
            </a:r>
          </a:p>
          <a:p>
            <a:r>
              <a:rPr lang="ru-RU" b="1" dirty="0" smtClean="0">
                <a:effectLst>
                  <a:outerShdw blurRad="38100" dist="38100" dir="2700000" algn="tl">
                    <a:srgbClr val="000000">
                      <a:alpha val="43137"/>
                    </a:srgbClr>
                  </a:outerShdw>
                </a:effectLst>
              </a:rPr>
              <a:t>1.Природа и человек, экология;</a:t>
            </a:r>
          </a:p>
          <a:p>
            <a:r>
              <a:rPr lang="ru-RU" b="1" dirty="0" smtClean="0">
                <a:effectLst>
                  <a:outerShdw blurRad="38100" dist="38100" dir="2700000" algn="tl">
                    <a:srgbClr val="000000">
                      <a:alpha val="43137"/>
                    </a:srgbClr>
                  </a:outerShdw>
                </a:effectLst>
              </a:rPr>
              <a:t>2.Человек и стихи, творчество;</a:t>
            </a:r>
          </a:p>
          <a:p>
            <a:r>
              <a:rPr lang="ru-RU" b="1" dirty="0" smtClean="0">
                <a:effectLst>
                  <a:outerShdw blurRad="38100" dist="38100" dir="2700000" algn="tl">
                    <a:srgbClr val="000000">
                      <a:alpha val="43137"/>
                    </a:srgbClr>
                  </a:outerShdw>
                </a:effectLst>
              </a:rPr>
              <a:t>3.Образ города, проблема памяти;</a:t>
            </a:r>
          </a:p>
          <a:p>
            <a:r>
              <a:rPr lang="ru-RU" b="1" dirty="0" smtClean="0">
                <a:effectLst>
                  <a:outerShdw blurRad="38100" dist="38100" dir="2700000" algn="tl">
                    <a:srgbClr val="000000">
                      <a:alpha val="43137"/>
                    </a:srgbClr>
                  </a:outerShdw>
                </a:effectLst>
              </a:rPr>
              <a:t>4.Образ ребенка, тема войны;</a:t>
            </a:r>
          </a:p>
          <a:p>
            <a:r>
              <a:rPr lang="ru-RU" b="1" dirty="0" smtClean="0">
                <a:effectLst>
                  <a:outerShdw blurRad="38100" dist="38100" dir="2700000" algn="tl">
                    <a:srgbClr val="000000">
                      <a:alpha val="43137"/>
                    </a:srgbClr>
                  </a:outerShdw>
                </a:effectLst>
              </a:rPr>
              <a:t>5.«Человек приходит к человеку».</a:t>
            </a:r>
          </a:p>
          <a:p>
            <a:pPr>
              <a:buFont typeface="Arial" charset="0"/>
              <a:buChar char="•"/>
            </a:pPr>
            <a:endParaRPr lang="ru-RU" b="1" dirty="0"/>
          </a:p>
        </p:txBody>
      </p:sp>
      <p:sp>
        <p:nvSpPr>
          <p:cNvPr id="7" name="TextBox 6"/>
          <p:cNvSpPr txBox="1"/>
          <p:nvPr/>
        </p:nvSpPr>
        <p:spPr>
          <a:xfrm>
            <a:off x="5289826" y="5595049"/>
            <a:ext cx="3700052" cy="369332"/>
          </a:xfrm>
          <a:prstGeom prst="rect">
            <a:avLst/>
          </a:prstGeom>
          <a:noFill/>
        </p:spPr>
        <p:txBody>
          <a:bodyPr wrap="none" rtlCol="0">
            <a:spAutoFit/>
          </a:bodyPr>
          <a:lstStyle/>
          <a:p>
            <a:r>
              <a:rPr lang="ru-RU" b="1" dirty="0" smtClean="0"/>
              <a:t>Игорь Михайлович Киселев</a:t>
            </a:r>
            <a:endParaRPr lang="ru-RU" b="1" dirty="0"/>
          </a:p>
        </p:txBody>
      </p:sp>
      <p:pic>
        <p:nvPicPr>
          <p:cNvPr id="2" name="Рисунок 1"/>
          <p:cNvPicPr>
            <a:picLocks noChangeAspect="1"/>
          </p:cNvPicPr>
          <p:nvPr/>
        </p:nvPicPr>
        <p:blipFill rotWithShape="1">
          <a:blip r:embed="rId2"/>
          <a:srcRect l="22596" t="26060" r="39605"/>
          <a:stretch/>
        </p:blipFill>
        <p:spPr>
          <a:xfrm>
            <a:off x="5531240" y="558472"/>
            <a:ext cx="3217224" cy="471991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C:\Users\Светлана\Desktop\фотоальбомы\ира киселева\DSC02312.JPG"/>
          <p:cNvPicPr>
            <a:picLocks noChangeAspect="1" noChangeArrowheads="1"/>
          </p:cNvPicPr>
          <p:nvPr/>
        </p:nvPicPr>
        <p:blipFill>
          <a:blip r:embed="rId2" cstate="print"/>
          <a:srcRect/>
          <a:stretch>
            <a:fillRect/>
          </a:stretch>
        </p:blipFill>
        <p:spPr bwMode="auto">
          <a:xfrm>
            <a:off x="5436096" y="690543"/>
            <a:ext cx="3286148" cy="4381531"/>
          </a:xfrm>
          <a:prstGeom prst="rect">
            <a:avLst/>
          </a:prstGeom>
          <a:ln>
            <a:noFill/>
          </a:ln>
          <a:effectLst>
            <a:outerShdw blurRad="292100" dist="139700" dir="2700000" algn="tl" rotWithShape="0">
              <a:srgbClr val="333333">
                <a:alpha val="65000"/>
              </a:srgbClr>
            </a:outerShdw>
          </a:effectLst>
        </p:spPr>
      </p:pic>
      <p:pic>
        <p:nvPicPr>
          <p:cNvPr id="32771" name="Picture 3" descr="C:\Users\Светлана\Pictures\игорь михайлович киселев\img028.jpg"/>
          <p:cNvPicPr>
            <a:picLocks noChangeAspect="1" noChangeArrowheads="1"/>
          </p:cNvPicPr>
          <p:nvPr/>
        </p:nvPicPr>
        <p:blipFill>
          <a:blip r:embed="rId3" cstate="print"/>
          <a:srcRect/>
          <a:stretch>
            <a:fillRect/>
          </a:stretch>
        </p:blipFill>
        <p:spPr bwMode="auto">
          <a:xfrm>
            <a:off x="642910" y="714356"/>
            <a:ext cx="4267230" cy="400052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42844" y="5072074"/>
            <a:ext cx="5143536" cy="1754326"/>
          </a:xfrm>
          <a:prstGeom prst="rect">
            <a:avLst/>
          </a:prstGeom>
          <a:noFill/>
        </p:spPr>
        <p:txBody>
          <a:bodyPr wrap="square" rtlCol="0">
            <a:spAutoFit/>
          </a:bodyPr>
          <a:lstStyle/>
          <a:p>
            <a:r>
              <a:rPr lang="ru-RU" b="1" i="1" dirty="0" smtClean="0"/>
              <a:t>Есть женщины, похожие на пламя...</a:t>
            </a:r>
          </a:p>
          <a:p>
            <a:endParaRPr lang="ru-RU" dirty="0" smtClean="0"/>
          </a:p>
          <a:p>
            <a:r>
              <a:rPr lang="ru-RU" b="1" dirty="0" smtClean="0"/>
              <a:t>(биография, ранние стихи, </a:t>
            </a:r>
            <a:r>
              <a:rPr lang="ru-RU" b="1" dirty="0" err="1" smtClean="0"/>
              <a:t>фотогаллерея</a:t>
            </a:r>
            <a:r>
              <a:rPr lang="ru-RU" b="1" dirty="0" smtClean="0"/>
              <a:t>, цитаты из любовной лирики к выставке иллюстраций...)</a:t>
            </a:r>
          </a:p>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844706" y="260648"/>
            <a:ext cx="7957628" cy="584775"/>
          </a:xfrm>
          <a:prstGeom prst="rect">
            <a:avLst/>
          </a:prstGeom>
        </p:spPr>
        <p:txBody>
          <a:bodyPr wrap="none">
            <a:spAutoFit/>
          </a:bodyPr>
          <a:lstStyle/>
          <a:p>
            <a:r>
              <a:rPr lang="ru-RU" sz="3200" b="1" dirty="0" err="1"/>
              <a:t>Герджикович</a:t>
            </a:r>
            <a:r>
              <a:rPr lang="ru-RU" sz="3200" b="1" dirty="0"/>
              <a:t> Леонид Михайлович</a:t>
            </a:r>
          </a:p>
        </p:txBody>
      </p:sp>
      <p:pic>
        <p:nvPicPr>
          <p:cNvPr id="3" name="Рисунок 2"/>
          <p:cNvPicPr>
            <a:picLocks noChangeAspect="1"/>
          </p:cNvPicPr>
          <p:nvPr/>
        </p:nvPicPr>
        <p:blipFill>
          <a:blip r:embed="rId2"/>
          <a:stretch>
            <a:fillRect/>
          </a:stretch>
        </p:blipFill>
        <p:spPr>
          <a:xfrm>
            <a:off x="5292080" y="1395559"/>
            <a:ext cx="3318637" cy="497221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539552" y="1628800"/>
            <a:ext cx="4572000" cy="3785652"/>
          </a:xfrm>
          <a:prstGeom prst="rect">
            <a:avLst/>
          </a:prstGeom>
        </p:spPr>
        <p:txBody>
          <a:bodyPr>
            <a:spAutoFit/>
          </a:bodyPr>
          <a:lstStyle/>
          <a:p>
            <a:pPr indent="457200"/>
            <a:r>
              <a:rPr lang="ru-RU" sz="2000" b="1" dirty="0" err="1">
                <a:effectLst>
                  <a:outerShdw blurRad="38100" dist="38100" dir="2700000" algn="tl">
                    <a:srgbClr val="000000">
                      <a:alpha val="43137"/>
                    </a:srgbClr>
                  </a:outerShdw>
                </a:effectLst>
              </a:rPr>
              <a:t>Герджикович</a:t>
            </a:r>
            <a:r>
              <a:rPr lang="ru-RU" sz="2000" b="1" dirty="0">
                <a:effectLst>
                  <a:outerShdw blurRad="38100" dist="38100" dir="2700000" algn="tl">
                    <a:srgbClr val="000000">
                      <a:alpha val="43137"/>
                    </a:srgbClr>
                  </a:outerShdw>
                </a:effectLst>
              </a:rPr>
              <a:t> Леонид Михайлович (25.01.1935-). Поэт, член Союза писателей России (1987 г.). Почетный гражданин г. Березовский. Автор поэтических книг: «Песня моя – тайга», «Таволга», «Хвойный дождь», «Кедровый говор», «Матерь-береза», «Есть в женщине…», «Улица», «Пихтовая родина». г. Березовский.</a:t>
            </a:r>
          </a:p>
        </p:txBody>
      </p:sp>
    </p:spTree>
    <p:extLst>
      <p:ext uri="{BB962C8B-B14F-4D97-AF65-F5344CB8AC3E}">
        <p14:creationId xmlns:p14="http://schemas.microsoft.com/office/powerpoint/2010/main" val="9047851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descr="Картинки по запросу &quot;гержидович леонид михайлович&quot;"/>
          <p:cNvPicPr>
            <a:picLocks noChangeAspect="1" noChangeArrowheads="1"/>
          </p:cNvPicPr>
          <p:nvPr/>
        </p:nvPicPr>
        <p:blipFill>
          <a:blip r:embed="rId2"/>
          <a:srcRect/>
          <a:stretch>
            <a:fillRect/>
          </a:stretch>
        </p:blipFill>
        <p:spPr bwMode="auto">
          <a:xfrm>
            <a:off x="1838406" y="616090"/>
            <a:ext cx="5541906" cy="369247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003471" y="5157192"/>
            <a:ext cx="5655715" cy="646331"/>
          </a:xfrm>
          <a:prstGeom prst="rect">
            <a:avLst/>
          </a:prstGeom>
          <a:noFill/>
        </p:spPr>
        <p:txBody>
          <a:bodyPr wrap="none" rtlCol="0">
            <a:spAutoFit/>
          </a:bodyPr>
          <a:lstStyle/>
          <a:p>
            <a:r>
              <a:rPr lang="ru-RU" b="1" dirty="0" smtClean="0">
                <a:effectLst>
                  <a:outerShdw blurRad="38100" dist="38100" dir="2700000" algn="tl">
                    <a:srgbClr val="000000">
                      <a:alpha val="43137"/>
                    </a:srgbClr>
                  </a:outerShdw>
                </a:effectLst>
              </a:rPr>
              <a:t>Встреча клуба по интересам:</a:t>
            </a:r>
          </a:p>
          <a:p>
            <a:r>
              <a:rPr lang="ru-RU" b="1" dirty="0" smtClean="0">
                <a:effectLst>
                  <a:outerShdw blurRad="38100" dist="38100" dir="2700000" algn="tl">
                    <a:srgbClr val="000000">
                      <a:alpha val="43137"/>
                    </a:srgbClr>
                  </a:outerShdw>
                </a:effectLst>
              </a:rPr>
              <a:t>охота и рыбалка, философия жизни в тайге</a:t>
            </a:r>
            <a:endParaRPr lang="ru-RU" b="1" dirty="0">
              <a:effectLst>
                <a:outerShdw blurRad="38100" dist="38100" dir="2700000" algn="tl">
                  <a:srgbClr val="000000">
                    <a:alpha val="43137"/>
                  </a:srgbClr>
                </a:outerShdw>
              </a:effectLst>
            </a:endParaRPr>
          </a:p>
        </p:txBody>
      </p:sp>
      <p:sp>
        <p:nvSpPr>
          <p:cNvPr id="5" name="TextBox 4"/>
          <p:cNvSpPr txBox="1"/>
          <p:nvPr/>
        </p:nvSpPr>
        <p:spPr>
          <a:xfrm>
            <a:off x="1142976" y="928670"/>
            <a:ext cx="240772" cy="369332"/>
          </a:xfrm>
          <a:prstGeom prst="rect">
            <a:avLst/>
          </a:prstGeom>
          <a:noFill/>
        </p:spPr>
        <p:txBody>
          <a:bodyPr wrap="none" rtlCol="0">
            <a:spAutoFit/>
          </a:bodyPr>
          <a:lstStyle/>
          <a:p>
            <a:r>
              <a:rPr lang="ru-RU" dirty="0" smtClean="0"/>
              <a:t> </a:t>
            </a:r>
            <a:endParaRPr lang="ru-RU" dirty="0"/>
          </a:p>
        </p:txBody>
      </p:sp>
      <p:sp>
        <p:nvSpPr>
          <p:cNvPr id="6" name="TextBox 5"/>
          <p:cNvSpPr txBox="1"/>
          <p:nvPr/>
        </p:nvSpPr>
        <p:spPr>
          <a:xfrm>
            <a:off x="1142976" y="4425673"/>
            <a:ext cx="7721642" cy="646331"/>
          </a:xfrm>
          <a:prstGeom prst="rect">
            <a:avLst/>
          </a:prstGeom>
          <a:noFill/>
        </p:spPr>
        <p:txBody>
          <a:bodyPr wrap="square" rtlCol="0">
            <a:spAutoFit/>
          </a:bodyPr>
          <a:lstStyle/>
          <a:p>
            <a:r>
              <a:rPr lang="ru-RU" b="1" dirty="0" smtClean="0">
                <a:effectLst>
                  <a:outerShdw blurRad="38100" dist="38100" dir="2700000" algn="tl">
                    <a:srgbClr val="000000">
                      <a:alpha val="43137"/>
                    </a:srgbClr>
                  </a:outerShdw>
                </a:effectLst>
              </a:rPr>
              <a:t>Мир деревьев и трав в лирике </a:t>
            </a:r>
            <a:r>
              <a:rPr lang="ru-RU" b="1" dirty="0" err="1" smtClean="0">
                <a:effectLst>
                  <a:outerShdw blurRad="38100" dist="38100" dir="2700000" algn="tl">
                    <a:srgbClr val="000000">
                      <a:alpha val="43137"/>
                    </a:srgbClr>
                  </a:outerShdw>
                </a:effectLst>
              </a:rPr>
              <a:t>Гержидовича</a:t>
            </a:r>
            <a:r>
              <a:rPr lang="ru-RU" b="1" dirty="0" smtClean="0">
                <a:effectLst>
                  <a:outerShdw blurRad="38100" dist="38100" dir="2700000" algn="tl">
                    <a:srgbClr val="000000">
                      <a:alpha val="43137"/>
                    </a:srgbClr>
                  </a:outerShdw>
                </a:effectLst>
              </a:rPr>
              <a:t>: фотографии, </a:t>
            </a:r>
          </a:p>
          <a:p>
            <a:r>
              <a:rPr lang="ru-RU" b="1" dirty="0" smtClean="0">
                <a:effectLst>
                  <a:outerShdw blurRad="38100" dist="38100" dir="2700000" algn="tl">
                    <a:srgbClr val="000000">
                      <a:alpha val="43137"/>
                    </a:srgbClr>
                  </a:outerShdw>
                </a:effectLst>
              </a:rPr>
              <a:t>предметы народного промысла</a:t>
            </a:r>
            <a:endParaRPr lang="ru-RU" b="1" dirty="0">
              <a:effectLst>
                <a:outerShdw blurRad="38100" dist="38100" dir="2700000" algn="tl">
                  <a:srgbClr val="000000">
                    <a:alpha val="43137"/>
                  </a:srgbClr>
                </a:outerShdw>
              </a:effectLst>
            </a:endParaRPr>
          </a:p>
        </p:txBody>
      </p:sp>
      <p:sp>
        <p:nvSpPr>
          <p:cNvPr id="7" name="TextBox 6"/>
          <p:cNvSpPr txBox="1"/>
          <p:nvPr/>
        </p:nvSpPr>
        <p:spPr>
          <a:xfrm>
            <a:off x="700206" y="15789"/>
            <a:ext cx="7992888" cy="584775"/>
          </a:xfrm>
          <a:prstGeom prst="rect">
            <a:avLst/>
          </a:prstGeom>
          <a:noFill/>
        </p:spPr>
        <p:txBody>
          <a:bodyPr wrap="square" rtlCol="0">
            <a:spAutoFit/>
          </a:bodyPr>
          <a:lstStyle/>
          <a:p>
            <a:r>
              <a:rPr lang="ru-RU" sz="3200" b="1" dirty="0" smtClean="0"/>
              <a:t>Леонид Михайлович </a:t>
            </a:r>
            <a:r>
              <a:rPr lang="ru-RU" sz="3200" b="1" dirty="0" err="1" smtClean="0"/>
              <a:t>Гержидович</a:t>
            </a:r>
            <a:r>
              <a:rPr lang="ru-RU" sz="3200" b="1" dirty="0" smtClean="0"/>
              <a:t> </a:t>
            </a:r>
            <a:endParaRPr lang="ru-RU" sz="3200" b="1"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793537" y="116632"/>
            <a:ext cx="7915950" cy="584775"/>
          </a:xfrm>
          <a:prstGeom prst="rect">
            <a:avLst/>
          </a:prstGeom>
        </p:spPr>
        <p:txBody>
          <a:bodyPr wrap="none">
            <a:spAutoFit/>
          </a:bodyPr>
          <a:lstStyle/>
          <a:p>
            <a:r>
              <a:rPr lang="ru-RU" sz="3200" b="1" dirty="0"/>
              <a:t>Небогатов Михаил Александрович</a:t>
            </a:r>
          </a:p>
        </p:txBody>
      </p:sp>
      <p:sp>
        <p:nvSpPr>
          <p:cNvPr id="3" name="Прямоугольник 2"/>
          <p:cNvSpPr/>
          <p:nvPr/>
        </p:nvSpPr>
        <p:spPr>
          <a:xfrm>
            <a:off x="251520" y="1188916"/>
            <a:ext cx="5040560" cy="4708981"/>
          </a:xfrm>
          <a:prstGeom prst="rect">
            <a:avLst/>
          </a:prstGeom>
        </p:spPr>
        <p:txBody>
          <a:bodyPr wrap="square">
            <a:spAutoFit/>
          </a:bodyPr>
          <a:lstStyle/>
          <a:p>
            <a:pPr indent="457200"/>
            <a:r>
              <a:rPr lang="ru-RU" sz="2000" b="1" dirty="0">
                <a:effectLst>
                  <a:outerShdw blurRad="38100" dist="38100" dir="2700000" algn="tl">
                    <a:srgbClr val="000000">
                      <a:alpha val="43137"/>
                    </a:srgbClr>
                  </a:outerShdw>
                </a:effectLst>
              </a:rPr>
              <a:t>Небогатов Михаил Александрович (05.10.1921 – 21.03.1990). Поэт, журналист, книгоиздатель, член Союза писателей СССР (1962 г.). Автор книг стихов: «Солнечные дни», «Время река», «Спасибо сентябрю», «Земной поклон», «Свет в окне», «</a:t>
            </a:r>
            <a:r>
              <a:rPr lang="ru-RU" sz="2000" b="1" dirty="0" smtClean="0">
                <a:effectLst>
                  <a:outerShdw blurRad="38100" dist="38100" dir="2700000" algn="tl">
                    <a:srgbClr val="000000">
                      <a:alpha val="43137"/>
                    </a:srgbClr>
                  </a:outerShdw>
                </a:effectLst>
              </a:rPr>
              <a:t>Перепелка</a:t>
            </a:r>
            <a:r>
              <a:rPr lang="ru-RU" sz="2000" b="1" dirty="0">
                <a:effectLst>
                  <a:outerShdw blurRad="38100" dist="38100" dir="2700000" algn="tl">
                    <a:srgbClr val="000000">
                      <a:alpha val="43137"/>
                    </a:srgbClr>
                  </a:outerShdw>
                </a:effectLst>
              </a:rPr>
              <a:t>», «Благодарю, благодарю» и др. г. Гурьевск</a:t>
            </a:r>
            <a:r>
              <a:rPr lang="ru-RU" sz="2000" b="1" dirty="0" smtClean="0">
                <a:effectLst>
                  <a:outerShdw blurRad="38100" dist="38100" dir="2700000" algn="tl">
                    <a:srgbClr val="000000">
                      <a:alpha val="43137"/>
                    </a:srgbClr>
                  </a:outerShdw>
                </a:effectLst>
              </a:rPr>
              <a:t>.</a:t>
            </a:r>
          </a:p>
          <a:p>
            <a:pPr indent="457200"/>
            <a:r>
              <a:rPr lang="ru-RU" sz="2000" b="1" dirty="0">
                <a:effectLst>
                  <a:outerShdw blurRad="38100" dist="38100" dir="2700000" algn="tl">
                    <a:srgbClr val="000000">
                      <a:alpha val="43137"/>
                    </a:srgbClr>
                  </a:outerShdw>
                </a:effectLst>
              </a:rPr>
              <a:t>Суть </a:t>
            </a:r>
            <a:r>
              <a:rPr lang="ru-RU" sz="2000" b="1" dirty="0" err="1">
                <a:effectLst>
                  <a:outerShdw blurRad="38100" dist="38100" dir="2700000" algn="tl">
                    <a:srgbClr val="000000">
                      <a:alpha val="43137"/>
                    </a:srgbClr>
                  </a:outerShdw>
                </a:effectLst>
              </a:rPr>
              <a:t>небогатовской</a:t>
            </a:r>
            <a:r>
              <a:rPr lang="ru-RU" sz="2000" b="1" dirty="0">
                <a:effectLst>
                  <a:outerShdw blurRad="38100" dist="38100" dir="2700000" algn="tl">
                    <a:srgbClr val="000000">
                      <a:alpha val="43137"/>
                    </a:srgbClr>
                  </a:outerShdw>
                </a:effectLst>
              </a:rPr>
              <a:t> поэзии… У него было трудное детство. Он испытал на себе тяжесть боевых будней. </a:t>
            </a:r>
          </a:p>
        </p:txBody>
      </p:sp>
      <p:pic>
        <p:nvPicPr>
          <p:cNvPr id="5" name="Рисунок 4"/>
          <p:cNvPicPr>
            <a:picLocks noChangeAspect="1"/>
          </p:cNvPicPr>
          <p:nvPr/>
        </p:nvPicPr>
        <p:blipFill>
          <a:blip r:embed="rId2"/>
          <a:stretch>
            <a:fillRect/>
          </a:stretch>
        </p:blipFill>
        <p:spPr>
          <a:xfrm>
            <a:off x="5272659" y="980728"/>
            <a:ext cx="3436828" cy="5181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3851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5076056" y="198766"/>
            <a:ext cx="3714776" cy="66171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ea typeface="Times New Roman" pitchFamily="18" charset="0"/>
                <a:cs typeface="Times New Roman" pitchFamily="18" charset="0"/>
              </a:rPr>
              <a:t>О музе</a:t>
            </a:r>
            <a:endParaRPr kumimoji="0" lang="ru-RU" sz="9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1200" b="1" u="none" strike="noStrike" cap="none" normalizeH="0" baseline="0" dirty="0" smtClean="0">
                <a:ln>
                  <a:noFill/>
                </a:ln>
                <a:solidFill>
                  <a:schemeClr val="tx1"/>
                </a:solidFill>
                <a:effectLst/>
                <a:ea typeface="Times New Roman" pitchFamily="18" charset="0"/>
                <a:cs typeface="Times New Roman" pitchFamily="18" charset="0"/>
              </a:rPr>
              <a:t>Нине Антоновне </a:t>
            </a:r>
            <a:endParaRPr kumimoji="0" lang="ru-RU" sz="900" b="1"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А муза живёт за печкой –</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Светло, отрешённо, легко...</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Муза сбивает масло,</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В банки льёт молоко,</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Торит таёжные тропы,</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Сушит на чай цветы,</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Делает к дому пристройку – </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У музы свои мечты.</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С каким вдохновеньем муза</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Полет с утра огород;</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Подобно ветреной Гебе,</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Варенье в вазочку льёт.</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И что ей, музе, за дело,</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Что трепета ждут от неё:</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Все «ахи», «моленья»  и «вздохи»</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Для истинной музы – враньё.</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Звенят её сердца струны,</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В запечье поёт сверчок!</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И дом, благодарно вздыхая,</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ea typeface="Times New Roman" pitchFamily="18" charset="0"/>
                <a:cs typeface="Times New Roman" pitchFamily="18" charset="0"/>
              </a:rPr>
              <a:t>Сдувает стихи на листок!</a:t>
            </a:r>
            <a:endParaRPr kumimoji="0" lang="ru-RU"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                  </a:t>
            </a:r>
            <a:r>
              <a:rPr kumimoji="0" lang="ru-RU" sz="1400" b="1" i="0" u="none" strike="noStrike" cap="none" normalizeH="0" baseline="0" dirty="0" err="1" smtClean="0">
                <a:ln>
                  <a:noFill/>
                </a:ln>
                <a:solidFill>
                  <a:schemeClr val="tx1"/>
                </a:solidFill>
                <a:effectLst/>
                <a:ea typeface="Times New Roman" pitchFamily="18" charset="0"/>
                <a:cs typeface="Times New Roman" pitchFamily="18" charset="0"/>
              </a:rPr>
              <a:t>Юго-Александровка</a:t>
            </a: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 2019</a:t>
            </a:r>
            <a:endParaRPr kumimoji="0" lang="ru-RU" sz="1800" b="1" i="0" u="none" strike="noStrike" cap="none" normalizeH="0" baseline="0" dirty="0" smtClean="0">
              <a:ln>
                <a:noFill/>
              </a:ln>
              <a:solidFill>
                <a:schemeClr val="tx1"/>
              </a:solidFill>
              <a:effectLst/>
              <a:cs typeface="Arial" pitchFamily="34" charset="0"/>
            </a:endParaRPr>
          </a:p>
        </p:txBody>
      </p:sp>
      <p:pic>
        <p:nvPicPr>
          <p:cNvPr id="2050" name="Picture 2" descr="C:\Users\Светлана\Downloads\1 к стр 14.jpg"/>
          <p:cNvPicPr>
            <a:picLocks noChangeAspect="1" noChangeArrowheads="1"/>
          </p:cNvPicPr>
          <p:nvPr/>
        </p:nvPicPr>
        <p:blipFill>
          <a:blip r:embed="rId2" cstate="print"/>
          <a:srcRect/>
          <a:stretch>
            <a:fillRect/>
          </a:stretch>
        </p:blipFill>
        <p:spPr bwMode="auto">
          <a:xfrm>
            <a:off x="539552" y="764704"/>
            <a:ext cx="3746126" cy="548532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691680" y="260648"/>
            <a:ext cx="6580648" cy="584775"/>
          </a:xfrm>
          <a:prstGeom prst="rect">
            <a:avLst/>
          </a:prstGeom>
        </p:spPr>
        <p:txBody>
          <a:bodyPr wrap="none">
            <a:spAutoFit/>
          </a:bodyPr>
          <a:lstStyle/>
          <a:p>
            <a:r>
              <a:rPr lang="ru-RU" sz="3200" b="1" dirty="0">
                <a:effectLst>
                  <a:outerShdw blurRad="38100" dist="38100" dir="2700000" algn="tl">
                    <a:srgbClr val="000000">
                      <a:alpha val="43137"/>
                    </a:srgbClr>
                  </a:outerShdw>
                </a:effectLst>
              </a:rPr>
              <a:t>Катков Александр Иванович</a:t>
            </a:r>
          </a:p>
        </p:txBody>
      </p:sp>
      <p:pic>
        <p:nvPicPr>
          <p:cNvPr id="3" name="Рисунок 2"/>
          <p:cNvPicPr>
            <a:picLocks noChangeAspect="1"/>
          </p:cNvPicPr>
          <p:nvPr/>
        </p:nvPicPr>
        <p:blipFill>
          <a:blip r:embed="rId2"/>
          <a:stretch>
            <a:fillRect/>
          </a:stretch>
        </p:blipFill>
        <p:spPr>
          <a:xfrm>
            <a:off x="4644008" y="1196752"/>
            <a:ext cx="3309285" cy="4963928"/>
          </a:xfrm>
          <a:prstGeom prst="rect">
            <a:avLst/>
          </a:prstGeom>
        </p:spPr>
      </p:pic>
      <p:sp>
        <p:nvSpPr>
          <p:cNvPr id="4" name="Прямоугольник 3"/>
          <p:cNvSpPr/>
          <p:nvPr/>
        </p:nvSpPr>
        <p:spPr>
          <a:xfrm>
            <a:off x="611560" y="1916832"/>
            <a:ext cx="3672408" cy="2934330"/>
          </a:xfrm>
          <a:prstGeom prst="rect">
            <a:avLst/>
          </a:prstGeom>
        </p:spPr>
        <p:txBody>
          <a:bodyPr wrap="square">
            <a:spAutoFit/>
          </a:bodyPr>
          <a:lstStyle/>
          <a:p>
            <a:pPr indent="457200"/>
            <a:r>
              <a:rPr lang="ru-RU" sz="2000" b="1" dirty="0">
                <a:effectLst>
                  <a:outerShdw blurRad="38100" dist="38100" dir="2700000" algn="tl">
                    <a:srgbClr val="000000">
                      <a:alpha val="43137"/>
                    </a:srgbClr>
                  </a:outerShdw>
                </a:effectLst>
              </a:rPr>
              <a:t>Катков Александр Иванович (27.07.1950 -). Поэт, член Союза писателей России. Автор книг стихов: «Синие ставни», «Ветер славянства», «Чаша», «Путь на Итаку», «Сирень». г. Кемерово.</a:t>
            </a:r>
          </a:p>
        </p:txBody>
      </p:sp>
    </p:spTree>
    <p:extLst>
      <p:ext uri="{BB962C8B-B14F-4D97-AF65-F5344CB8AC3E}">
        <p14:creationId xmlns:p14="http://schemas.microsoft.com/office/powerpoint/2010/main" val="36834928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51519" y="1196752"/>
            <a:ext cx="3792421" cy="4550906"/>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2011152" y="188640"/>
            <a:ext cx="6179897" cy="584775"/>
          </a:xfrm>
          <a:prstGeom prst="rect">
            <a:avLst/>
          </a:prstGeom>
        </p:spPr>
        <p:txBody>
          <a:bodyPr wrap="none">
            <a:spAutoFit/>
          </a:bodyPr>
          <a:lstStyle/>
          <a:p>
            <a:r>
              <a:rPr lang="ru-RU" sz="3200" b="1" dirty="0"/>
              <a:t>Дронова Анна Николаевна</a:t>
            </a:r>
          </a:p>
        </p:txBody>
      </p:sp>
      <p:sp>
        <p:nvSpPr>
          <p:cNvPr id="4" name="Прямоугольник 3"/>
          <p:cNvSpPr/>
          <p:nvPr/>
        </p:nvSpPr>
        <p:spPr>
          <a:xfrm>
            <a:off x="4283968" y="1340768"/>
            <a:ext cx="4572000" cy="3785652"/>
          </a:xfrm>
          <a:prstGeom prst="rect">
            <a:avLst/>
          </a:prstGeom>
        </p:spPr>
        <p:txBody>
          <a:bodyPr>
            <a:spAutoFit/>
          </a:bodyPr>
          <a:lstStyle/>
          <a:p>
            <a:pPr indent="457200"/>
            <a:r>
              <a:rPr lang="ru-RU" sz="2000" b="1" dirty="0">
                <a:effectLst>
                  <a:outerShdw blurRad="38100" dist="38100" dir="2700000" algn="tl">
                    <a:srgbClr val="000000">
                      <a:alpha val="43137"/>
                    </a:srgbClr>
                  </a:outerShdw>
                </a:effectLst>
              </a:rPr>
              <a:t>Дронова Анна Николаевна (</a:t>
            </a:r>
            <a:r>
              <a:rPr lang="ru-RU" sz="2000" b="1" dirty="0" smtClean="0">
                <a:effectLst>
                  <a:outerShdw blurRad="38100" dist="38100" dir="2700000" algn="tl">
                    <a:srgbClr val="000000">
                      <a:alpha val="43137"/>
                    </a:srgbClr>
                  </a:outerShdw>
                </a:effectLst>
              </a:rPr>
              <a:t>1983-2017). </a:t>
            </a:r>
            <a:r>
              <a:rPr lang="ru-RU" sz="2000" b="1" dirty="0">
                <a:effectLst>
                  <a:outerShdw blurRad="38100" dist="38100" dir="2700000" algn="tl">
                    <a:srgbClr val="000000">
                      <a:alpha val="43137"/>
                    </a:srgbClr>
                  </a:outerShdw>
                </a:effectLst>
              </a:rPr>
              <a:t>Поэтесса, член Союза писателей России. Аню Дронову судьба одарила необыкновенным поэтическим даром, отобрав самое ценное - </a:t>
            </a:r>
            <a:r>
              <a:rPr lang="ru-RU" sz="2000" b="1" dirty="0" smtClean="0">
                <a:effectLst>
                  <a:outerShdw blurRad="38100" dist="38100" dir="2700000" algn="tl">
                    <a:srgbClr val="000000">
                      <a:alpha val="43137"/>
                    </a:srgbClr>
                  </a:outerShdw>
                </a:effectLst>
              </a:rPr>
              <a:t>здоровье. </a:t>
            </a:r>
            <a:r>
              <a:rPr lang="ru-RU" sz="2000" b="1" dirty="0">
                <a:effectLst>
                  <a:outerShdw blurRad="38100" dist="38100" dir="2700000" algn="tl">
                    <a:srgbClr val="000000">
                      <a:alpha val="43137"/>
                    </a:srgbClr>
                  </a:outerShdw>
                </a:effectLst>
              </a:rPr>
              <a:t>Автор поэтических сборников: «Снова разбудит душа...», «Одна на свете», «</a:t>
            </a:r>
            <a:r>
              <a:rPr lang="ru-RU" sz="2000" b="1" dirty="0" err="1">
                <a:effectLst>
                  <a:outerShdw blurRad="38100" dist="38100" dir="2700000" algn="tl">
                    <a:srgbClr val="000000">
                      <a:alpha val="43137"/>
                    </a:srgbClr>
                  </a:outerShdw>
                </a:effectLst>
              </a:rPr>
              <a:t>Стихорастворения</a:t>
            </a:r>
            <a:r>
              <a:rPr lang="ru-RU" sz="2000" b="1" dirty="0">
                <a:effectLst>
                  <a:outerShdw blurRad="38100" dist="38100" dir="2700000" algn="tl">
                    <a:srgbClr val="000000">
                      <a:alpha val="43137"/>
                    </a:srgbClr>
                  </a:outerShdw>
                </a:effectLst>
              </a:rPr>
              <a:t>», «Огонь внутри огня», «Шкатулка». г. Кемерово.</a:t>
            </a:r>
          </a:p>
        </p:txBody>
      </p:sp>
    </p:spTree>
    <p:extLst>
      <p:ext uri="{BB962C8B-B14F-4D97-AF65-F5344CB8AC3E}">
        <p14:creationId xmlns:p14="http://schemas.microsoft.com/office/powerpoint/2010/main" val="2366983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703556" y="260648"/>
            <a:ext cx="6864380" cy="584775"/>
          </a:xfrm>
          <a:prstGeom prst="rect">
            <a:avLst/>
          </a:prstGeom>
        </p:spPr>
        <p:txBody>
          <a:bodyPr wrap="none">
            <a:spAutoFit/>
          </a:bodyPr>
          <a:lstStyle/>
          <a:p>
            <a:r>
              <a:rPr lang="ru-RU" sz="3200" b="1" dirty="0"/>
              <a:t>Волошин Александр Никитич</a:t>
            </a:r>
          </a:p>
        </p:txBody>
      </p:sp>
      <p:sp>
        <p:nvSpPr>
          <p:cNvPr id="3" name="Прямоугольник 2"/>
          <p:cNvSpPr/>
          <p:nvPr/>
        </p:nvSpPr>
        <p:spPr>
          <a:xfrm>
            <a:off x="4283968" y="1340768"/>
            <a:ext cx="4572000" cy="3785652"/>
          </a:xfrm>
          <a:prstGeom prst="rect">
            <a:avLst/>
          </a:prstGeom>
        </p:spPr>
        <p:txBody>
          <a:bodyPr>
            <a:spAutoFit/>
          </a:bodyPr>
          <a:lstStyle/>
          <a:p>
            <a:pPr indent="457200"/>
            <a:r>
              <a:rPr lang="ru-RU" sz="2000" b="1" dirty="0">
                <a:effectLst>
                  <a:outerShdw blurRad="38100" dist="38100" dir="2700000" algn="tl">
                    <a:srgbClr val="000000">
                      <a:alpha val="43137"/>
                    </a:srgbClr>
                  </a:outerShdw>
                </a:effectLst>
              </a:rPr>
              <a:t>Волошин Александр Никитич (31.08. 1912 – 28.05. 1978). Писатель, драматург. Автор произведений: «Первая смена», «Два товарища», «Земля кузнецкая», «Дальние горы», «Испытание», «Всё про Наташку» и др. За роман «Земля Кузнецкая» писатель удостоен Государственной (Сталинской) премии второй степени (1950 г.). г. Кемерово.</a:t>
            </a:r>
          </a:p>
        </p:txBody>
      </p:sp>
      <p:pic>
        <p:nvPicPr>
          <p:cNvPr id="4" name="Рисунок 3"/>
          <p:cNvPicPr>
            <a:picLocks noChangeAspect="1"/>
          </p:cNvPicPr>
          <p:nvPr/>
        </p:nvPicPr>
        <p:blipFill>
          <a:blip r:embed="rId2"/>
          <a:stretch>
            <a:fillRect/>
          </a:stretch>
        </p:blipFill>
        <p:spPr>
          <a:xfrm>
            <a:off x="395536" y="1124744"/>
            <a:ext cx="3600400" cy="51045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94602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67544" y="1196752"/>
            <a:ext cx="3384376" cy="4853749"/>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683568" y="188640"/>
            <a:ext cx="8202887" cy="584775"/>
          </a:xfrm>
          <a:prstGeom prst="rect">
            <a:avLst/>
          </a:prstGeom>
        </p:spPr>
        <p:txBody>
          <a:bodyPr wrap="none">
            <a:spAutoFit/>
          </a:bodyPr>
          <a:lstStyle/>
          <a:p>
            <a:r>
              <a:rPr lang="ru-RU" sz="3200" b="1" dirty="0" err="1"/>
              <a:t>Вайкутис</a:t>
            </a:r>
            <a:r>
              <a:rPr lang="ru-RU" sz="3200" b="1" dirty="0"/>
              <a:t> Александр </a:t>
            </a:r>
            <a:r>
              <a:rPr lang="ru-RU" sz="3200" b="1" dirty="0" err="1"/>
              <a:t>Альфанасович</a:t>
            </a:r>
            <a:r>
              <a:rPr lang="ru-RU" sz="3200" b="1" dirty="0"/>
              <a:t> </a:t>
            </a:r>
          </a:p>
        </p:txBody>
      </p:sp>
      <p:sp>
        <p:nvSpPr>
          <p:cNvPr id="4" name="Прямоугольник 3"/>
          <p:cNvSpPr/>
          <p:nvPr/>
        </p:nvSpPr>
        <p:spPr>
          <a:xfrm>
            <a:off x="4139952" y="1437308"/>
            <a:ext cx="4572000" cy="3785652"/>
          </a:xfrm>
          <a:prstGeom prst="rect">
            <a:avLst/>
          </a:prstGeom>
        </p:spPr>
        <p:txBody>
          <a:bodyPr>
            <a:spAutoFit/>
          </a:bodyPr>
          <a:lstStyle/>
          <a:p>
            <a:pPr indent="457200"/>
            <a:r>
              <a:rPr lang="ru-RU" sz="2000" b="1" dirty="0" err="1">
                <a:effectLst>
                  <a:outerShdw blurRad="38100" dist="38100" dir="2700000" algn="tl">
                    <a:srgbClr val="000000">
                      <a:alpha val="43137"/>
                    </a:srgbClr>
                  </a:outerShdw>
                </a:effectLst>
              </a:rPr>
              <a:t>Вайкутис</a:t>
            </a:r>
            <a:r>
              <a:rPr lang="ru-RU" sz="2000" b="1" dirty="0">
                <a:effectLst>
                  <a:outerShdw blurRad="38100" dist="38100" dir="2700000" algn="tl">
                    <a:srgbClr val="000000">
                      <a:alpha val="43137"/>
                    </a:srgbClr>
                  </a:outerShdw>
                </a:effectLst>
              </a:rPr>
              <a:t> Александр </a:t>
            </a:r>
            <a:r>
              <a:rPr lang="ru-RU" sz="2000" b="1" dirty="0" err="1">
                <a:effectLst>
                  <a:outerShdw blurRad="38100" dist="38100" dir="2700000" algn="tl">
                    <a:srgbClr val="000000">
                      <a:alpha val="43137"/>
                    </a:srgbClr>
                  </a:outerShdw>
                </a:effectLst>
              </a:rPr>
              <a:t>Альфанасович</a:t>
            </a:r>
            <a:r>
              <a:rPr lang="ru-RU" sz="2000" b="1" dirty="0">
                <a:effectLst>
                  <a:outerShdw blurRad="38100" dist="38100" dir="2700000" algn="tl">
                    <a:srgbClr val="000000">
                      <a:alpha val="43137"/>
                    </a:srgbClr>
                  </a:outerShdw>
                </a:effectLst>
              </a:rPr>
              <a:t> (13.02.1950-). Писатель, член Союза Кузбасских писателей (2010 г.). Автор публикаций: «Без вины виноватые», «Моя </a:t>
            </a:r>
            <a:r>
              <a:rPr lang="ru-RU" sz="2000" b="1" dirty="0" err="1">
                <a:effectLst>
                  <a:outerShdw blurRad="38100" dist="38100" dir="2700000" algn="tl">
                    <a:srgbClr val="000000">
                      <a:alpha val="43137"/>
                    </a:srgbClr>
                  </a:outerShdw>
                </a:effectLst>
              </a:rPr>
              <a:t>Чебула</a:t>
            </a:r>
            <a:r>
              <a:rPr lang="ru-RU" sz="2000" b="1" dirty="0">
                <a:effectLst>
                  <a:outerShdw blurRad="38100" dist="38100" dir="2700000" algn="tl">
                    <a:srgbClr val="000000">
                      <a:alpha val="43137"/>
                    </a:srgbClr>
                  </a:outerShdw>
                </a:effectLst>
              </a:rPr>
              <a:t>», «Это нашей школы истории строки. Истории строки Верх-</a:t>
            </a:r>
            <a:r>
              <a:rPr lang="ru-RU" sz="2000" b="1" dirty="0" err="1">
                <a:effectLst>
                  <a:outerShdw blurRad="38100" dist="38100" dir="2700000" algn="tl">
                    <a:srgbClr val="000000">
                      <a:alpha val="43137"/>
                    </a:srgbClr>
                  </a:outerShdw>
                </a:effectLst>
              </a:rPr>
              <a:t>Чебулинской</a:t>
            </a:r>
            <a:r>
              <a:rPr lang="ru-RU" sz="2000" b="1" dirty="0">
                <a:effectLst>
                  <a:outerShdw blurRad="38100" dist="38100" dir="2700000" algn="tl">
                    <a:srgbClr val="000000">
                      <a:alpha val="43137"/>
                    </a:srgbClr>
                  </a:outerShdw>
                </a:effectLst>
              </a:rPr>
              <a:t> общеобразовательной школы.1935-2000» и др. </a:t>
            </a:r>
            <a:r>
              <a:rPr lang="ru-RU" sz="2000" b="1" dirty="0" err="1">
                <a:effectLst>
                  <a:outerShdw blurRad="38100" dist="38100" dir="2700000" algn="tl">
                    <a:srgbClr val="000000">
                      <a:alpha val="43137"/>
                    </a:srgbClr>
                  </a:outerShdw>
                </a:effectLst>
              </a:rPr>
              <a:t>пгт</a:t>
            </a:r>
            <a:r>
              <a:rPr lang="ru-RU" sz="2000" b="1" dirty="0">
                <a:effectLst>
                  <a:outerShdw blurRad="38100" dist="38100" dir="2700000" algn="tl">
                    <a:srgbClr val="000000">
                      <a:alpha val="43137"/>
                    </a:srgbClr>
                  </a:outerShdw>
                </a:effectLst>
              </a:rPr>
              <a:t>. Верх-Чебула.</a:t>
            </a:r>
          </a:p>
        </p:txBody>
      </p:sp>
    </p:spTree>
    <p:extLst>
      <p:ext uri="{BB962C8B-B14F-4D97-AF65-F5344CB8AC3E}">
        <p14:creationId xmlns:p14="http://schemas.microsoft.com/office/powerpoint/2010/main" val="41145851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20072" y="1052736"/>
            <a:ext cx="3390912" cy="5439991"/>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323528" y="332656"/>
            <a:ext cx="7542449" cy="584775"/>
          </a:xfrm>
          <a:prstGeom prst="rect">
            <a:avLst/>
          </a:prstGeom>
        </p:spPr>
        <p:txBody>
          <a:bodyPr wrap="none">
            <a:spAutoFit/>
          </a:bodyPr>
          <a:lstStyle/>
          <a:p>
            <a:r>
              <a:rPr lang="ru-RU" sz="3200" b="1" dirty="0">
                <a:effectLst>
                  <a:outerShdw blurRad="38100" dist="38100" dir="2700000" algn="tl">
                    <a:srgbClr val="000000">
                      <a:alpha val="43137"/>
                    </a:srgbClr>
                  </a:outerShdw>
                </a:effectLst>
              </a:rPr>
              <a:t>Ворошилов Владимир Сергеевич</a:t>
            </a:r>
          </a:p>
        </p:txBody>
      </p:sp>
      <p:sp>
        <p:nvSpPr>
          <p:cNvPr id="4" name="Прямоугольник 3"/>
          <p:cNvSpPr/>
          <p:nvPr/>
        </p:nvSpPr>
        <p:spPr>
          <a:xfrm>
            <a:off x="539552" y="2060848"/>
            <a:ext cx="4572000" cy="2862322"/>
          </a:xfrm>
          <a:prstGeom prst="rect">
            <a:avLst/>
          </a:prstGeom>
        </p:spPr>
        <p:txBody>
          <a:bodyPr>
            <a:spAutoFit/>
          </a:bodyPr>
          <a:lstStyle/>
          <a:p>
            <a:pPr indent="457200"/>
            <a:r>
              <a:rPr lang="ru-RU" sz="2000" b="1" dirty="0">
                <a:effectLst>
                  <a:outerShdw blurRad="38100" dist="38100" dir="2700000" algn="tl">
                    <a:srgbClr val="000000">
                      <a:alpha val="43137"/>
                    </a:srgbClr>
                  </a:outerShdw>
                </a:effectLst>
              </a:rPr>
              <a:t>Ворошилов Владимир Сергеевич (14.02.1919 -4.03.1982). Прозаик, председатель областного правления Всероссийского общества слепых (1945-1982). Автор произведений: «Солнце продолжает светить», «Капля света». г. Кемерово.</a:t>
            </a:r>
          </a:p>
        </p:txBody>
      </p:sp>
    </p:spTree>
    <p:extLst>
      <p:ext uri="{BB962C8B-B14F-4D97-AF65-F5344CB8AC3E}">
        <p14:creationId xmlns:p14="http://schemas.microsoft.com/office/powerpoint/2010/main" val="3718426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331640" y="260648"/>
            <a:ext cx="7353295" cy="584775"/>
          </a:xfrm>
          <a:prstGeom prst="rect">
            <a:avLst/>
          </a:prstGeom>
        </p:spPr>
        <p:txBody>
          <a:bodyPr wrap="none">
            <a:spAutoFit/>
          </a:bodyPr>
          <a:lstStyle/>
          <a:p>
            <a:r>
              <a:rPr lang="ru-RU" sz="3200" b="1" dirty="0">
                <a:effectLst>
                  <a:outerShdw blurRad="38100" dist="38100" dir="2700000" algn="tl">
                    <a:srgbClr val="000000">
                      <a:alpha val="43137"/>
                    </a:srgbClr>
                  </a:outerShdw>
                </a:effectLst>
              </a:rPr>
              <a:t>Колмогоров Николай Иванович</a:t>
            </a:r>
          </a:p>
        </p:txBody>
      </p:sp>
      <p:pic>
        <p:nvPicPr>
          <p:cNvPr id="3" name="Рисунок 2"/>
          <p:cNvPicPr>
            <a:picLocks noChangeAspect="1"/>
          </p:cNvPicPr>
          <p:nvPr/>
        </p:nvPicPr>
        <p:blipFill>
          <a:blip r:embed="rId2"/>
          <a:stretch>
            <a:fillRect/>
          </a:stretch>
        </p:blipFill>
        <p:spPr>
          <a:xfrm>
            <a:off x="467544" y="1124744"/>
            <a:ext cx="3435098" cy="4798056"/>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4283968" y="1844824"/>
            <a:ext cx="4572000" cy="2862322"/>
          </a:xfrm>
          <a:prstGeom prst="rect">
            <a:avLst/>
          </a:prstGeom>
        </p:spPr>
        <p:txBody>
          <a:bodyPr>
            <a:spAutoFit/>
          </a:bodyPr>
          <a:lstStyle/>
          <a:p>
            <a:pPr indent="457200"/>
            <a:r>
              <a:rPr lang="ru-RU" sz="2000" b="1" dirty="0">
                <a:effectLst>
                  <a:outerShdw blurRad="38100" dist="38100" dir="2700000" algn="tl">
                    <a:srgbClr val="000000">
                      <a:alpha val="43137"/>
                    </a:srgbClr>
                  </a:outerShdw>
                </a:effectLst>
              </a:rPr>
              <a:t>Колмогоров Николай Иванович (17.02.1948-12.08.1998). Поэт, член Союза писателей СССР (1984 г.). Автор книг стихов: «На земле светло», «Дом», «Пора кучевых облаков», «Хлеб исканий», «Избранные стихи», «Травяное окно». г. Кемерово.</a:t>
            </a:r>
          </a:p>
        </p:txBody>
      </p:sp>
    </p:spTree>
    <p:extLst>
      <p:ext uri="{BB962C8B-B14F-4D97-AF65-F5344CB8AC3E}">
        <p14:creationId xmlns:p14="http://schemas.microsoft.com/office/powerpoint/2010/main" val="201059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276872"/>
            <a:ext cx="8485015" cy="923330"/>
          </a:xfrm>
          <a:prstGeom prst="rect">
            <a:avLst/>
          </a:prstGeom>
        </p:spPr>
        <p:txBody>
          <a:bodyPr wrap="none">
            <a:spAutoFit/>
          </a:bodyPr>
          <a:lstStyle/>
          <a:p>
            <a:r>
              <a:rPr lang="ru-RU" sz="5400" b="1" dirty="0" smtClean="0">
                <a:effectLst>
                  <a:outerShdw blurRad="38100" dist="38100" dir="2700000" algn="tl">
                    <a:srgbClr val="000000">
                      <a:alpha val="43137"/>
                    </a:srgbClr>
                  </a:outerShdw>
                </a:effectLst>
              </a:rPr>
              <a:t>Спасибо за внимание!</a:t>
            </a:r>
            <a:endParaRPr lang="ru-RU"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91992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51520" y="1158418"/>
            <a:ext cx="3482565" cy="4961012"/>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1403648" y="192048"/>
            <a:ext cx="7042312" cy="584775"/>
          </a:xfrm>
          <a:prstGeom prst="rect">
            <a:avLst/>
          </a:prstGeom>
        </p:spPr>
        <p:txBody>
          <a:bodyPr wrap="none">
            <a:spAutoFit/>
          </a:bodyPr>
          <a:lstStyle/>
          <a:p>
            <a:r>
              <a:rPr lang="ru-RU" sz="3200" b="1" dirty="0">
                <a:solidFill>
                  <a:srgbClr val="000000"/>
                </a:solidFill>
              </a:rPr>
              <a:t>Бурмистров Борис Васильевич</a:t>
            </a:r>
            <a:endParaRPr lang="ru-RU" sz="3200" b="1" dirty="0"/>
          </a:p>
        </p:txBody>
      </p:sp>
      <p:sp>
        <p:nvSpPr>
          <p:cNvPr id="7" name="Прямоугольник 6"/>
          <p:cNvSpPr/>
          <p:nvPr/>
        </p:nvSpPr>
        <p:spPr>
          <a:xfrm>
            <a:off x="3995936" y="4341088"/>
            <a:ext cx="4306008" cy="1754326"/>
          </a:xfrm>
          <a:prstGeom prst="rect">
            <a:avLst/>
          </a:prstGeom>
        </p:spPr>
        <p:txBody>
          <a:bodyPr wrap="square">
            <a:spAutoFit/>
          </a:bodyPr>
          <a:lstStyle/>
          <a:p>
            <a:pPr indent="457200"/>
            <a:r>
              <a:rPr lang="ru-RU" b="1" dirty="0">
                <a:solidFill>
                  <a:srgbClr val="000000"/>
                </a:solidFill>
                <a:effectLst>
                  <a:outerShdw blurRad="38100" dist="38100" dir="2700000" algn="tl">
                    <a:srgbClr val="000000">
                      <a:alpha val="43137"/>
                    </a:srgbClr>
                  </a:outerShdw>
                </a:effectLst>
              </a:rPr>
              <a:t>Стихи начал писать еще в школьном возрасте, первая публикация стихов - в одной из северных газет (1971 г.); с 1984 г. полностью посвятил себя литературному труду. </a:t>
            </a:r>
          </a:p>
        </p:txBody>
      </p:sp>
      <p:sp>
        <p:nvSpPr>
          <p:cNvPr id="8" name="Прямоугольник 7"/>
          <p:cNvSpPr/>
          <p:nvPr/>
        </p:nvSpPr>
        <p:spPr>
          <a:xfrm>
            <a:off x="3875448" y="1076701"/>
            <a:ext cx="4873016" cy="3139321"/>
          </a:xfrm>
          <a:prstGeom prst="rect">
            <a:avLst/>
          </a:prstGeom>
        </p:spPr>
        <p:txBody>
          <a:bodyPr wrap="square">
            <a:spAutoFit/>
          </a:bodyPr>
          <a:lstStyle/>
          <a:p>
            <a:pPr indent="457200"/>
            <a:r>
              <a:rPr lang="ru-RU" b="1" dirty="0">
                <a:effectLst>
                  <a:outerShdw blurRad="38100" dist="38100" dir="2700000" algn="tl">
                    <a:srgbClr val="000000">
                      <a:alpha val="43137"/>
                    </a:srgbClr>
                  </a:outerShdw>
                </a:effectLst>
              </a:rPr>
              <a:t>Бурмистров Борис Васильевич (8.08.1946-). Поэт, член Союза писателей России (1991 г.), председатель правления Союза Писателей Кузбасса (1993 г.). Автор поэтических сборников: «Не разлюби», «Душа», «Поклонись земле русской», «Лирика», «Песочные часы», «Живу, и радуюсь, и плачу», «День зимнего солнцестояния». г. Кемерово.</a:t>
            </a:r>
          </a:p>
        </p:txBody>
      </p:sp>
    </p:spTree>
    <p:extLst>
      <p:ext uri="{BB962C8B-B14F-4D97-AF65-F5344CB8AC3E}">
        <p14:creationId xmlns:p14="http://schemas.microsoft.com/office/powerpoint/2010/main" val="22330573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395536" y="977346"/>
            <a:ext cx="4680520" cy="4524315"/>
          </a:xfrm>
          <a:prstGeom prst="rect">
            <a:avLst/>
          </a:prstGeom>
        </p:spPr>
        <p:txBody>
          <a:bodyPr wrap="square">
            <a:spAutoFit/>
          </a:bodyPr>
          <a:lstStyle/>
          <a:p>
            <a:pPr indent="457200"/>
            <a:r>
              <a:rPr lang="ru-RU" b="1" dirty="0" smtClean="0">
                <a:effectLst>
                  <a:outerShdw blurRad="38100" dist="38100" dir="2700000" algn="tl">
                    <a:srgbClr val="000000">
                      <a:alpha val="43137"/>
                    </a:srgbClr>
                  </a:outerShdw>
                </a:effectLst>
              </a:rPr>
              <a:t>С </a:t>
            </a:r>
            <a:r>
              <a:rPr lang="ru-RU" b="1" dirty="0">
                <a:effectLst>
                  <a:outerShdw blurRad="38100" dist="38100" dir="2700000" algn="tl">
                    <a:srgbClr val="000000">
                      <a:alpha val="43137"/>
                    </a:srgbClr>
                  </a:outerShdw>
                </a:effectLst>
              </a:rPr>
              <a:t>1993 г. по настоящее время - председатель правления Союза Писателей Кузбасса, секретарь правления Союза Писателей России, директор Дома литераторов Кузбасса.</a:t>
            </a:r>
          </a:p>
          <a:p>
            <a:pPr indent="457200"/>
            <a:r>
              <a:rPr lang="ru-RU" b="1" dirty="0">
                <a:effectLst>
                  <a:outerShdw blurRad="38100" dist="38100" dir="2700000" algn="tl">
                    <a:srgbClr val="000000">
                      <a:alpha val="43137"/>
                    </a:srgbClr>
                  </a:outerShdw>
                </a:effectLst>
              </a:rPr>
              <a:t>Борис Васильевич - Почетный работник культуры Кузбасса, Заслуженный работник культуры Российской Федерации, член Общественной палаты Кемеровской области.</a:t>
            </a:r>
          </a:p>
          <a:p>
            <a:pPr indent="457200"/>
            <a:r>
              <a:rPr lang="ru-RU" b="1" dirty="0" smtClean="0">
                <a:effectLst>
                  <a:outerShdw blurRad="38100" dist="38100" dir="2700000" algn="tl">
                    <a:srgbClr val="000000">
                      <a:alpha val="43137"/>
                    </a:srgbClr>
                  </a:outerShdw>
                </a:effectLst>
              </a:rPr>
              <a:t>Борис </a:t>
            </a:r>
            <a:r>
              <a:rPr lang="ru-RU" b="1" dirty="0">
                <a:effectLst>
                  <a:outerShdw blurRad="38100" dist="38100" dir="2700000" algn="tl">
                    <a:srgbClr val="000000">
                      <a:alpha val="43137"/>
                    </a:srgbClr>
                  </a:outerShdw>
                </a:effectLst>
              </a:rPr>
              <a:t>Васильевич Бурмистров является Почетным читателем Кемеровской областной научной библиотеки им. В. Д. Федорова.</a:t>
            </a:r>
          </a:p>
        </p:txBody>
      </p:sp>
      <p:pic>
        <p:nvPicPr>
          <p:cNvPr id="3" name="Рисунок 2"/>
          <p:cNvPicPr>
            <a:picLocks noChangeAspect="1"/>
          </p:cNvPicPr>
          <p:nvPr/>
        </p:nvPicPr>
        <p:blipFill>
          <a:blip r:embed="rId2"/>
          <a:stretch>
            <a:fillRect/>
          </a:stretch>
        </p:blipFill>
        <p:spPr>
          <a:xfrm>
            <a:off x="5436096" y="835890"/>
            <a:ext cx="3192649" cy="48072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20221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4039957" y="3028690"/>
            <a:ext cx="4867477" cy="3416320"/>
          </a:xfrm>
          <a:prstGeom prst="rect">
            <a:avLst/>
          </a:prstGeom>
        </p:spPr>
        <p:txBody>
          <a:bodyPr wrap="square">
            <a:spAutoFit/>
          </a:bodyPr>
          <a:lstStyle/>
          <a:p>
            <a:pPr indent="457200"/>
            <a:r>
              <a:rPr lang="ru-RU" b="1" dirty="0" err="1">
                <a:solidFill>
                  <a:srgbClr val="000000"/>
                </a:solidFill>
                <a:effectLst>
                  <a:outerShdw blurRad="38100" dist="38100" dir="2700000" algn="tl">
                    <a:srgbClr val="000000">
                      <a:alpha val="43137"/>
                    </a:srgbClr>
                  </a:outerShdw>
                </a:effectLst>
              </a:rPr>
              <a:t>Куралов</a:t>
            </a:r>
            <a:r>
              <a:rPr lang="ru-RU" b="1" dirty="0">
                <a:solidFill>
                  <a:srgbClr val="000000"/>
                </a:solidFill>
                <a:effectLst>
                  <a:outerShdw blurRad="38100" dist="38100" dir="2700000" algn="tl">
                    <a:srgbClr val="000000">
                      <a:alpha val="43137"/>
                    </a:srgbClr>
                  </a:outerShdw>
                </a:effectLst>
              </a:rPr>
              <a:t> И. А. - автор нескольких книг стихотворений и поэм: «Пласт» (Кемерово, 1985); «Тридесятое Пространство» (Кемерово, 1990); «Тысяча твоих лиц» (Кемерово, 1995); «Я шел по воздуху – сквозь воздух» (Кемерово, 2006); «Живое пространство» (Кемерово, 2007.</a:t>
            </a:r>
          </a:p>
          <a:p>
            <a:pPr indent="457200"/>
            <a:r>
              <a:rPr lang="ru-RU" b="1" dirty="0">
                <a:solidFill>
                  <a:srgbClr val="000000"/>
                </a:solidFill>
                <a:effectLst>
                  <a:outerShdw blurRad="38100" dist="38100" dir="2700000" algn="tl">
                    <a:srgbClr val="000000">
                      <a:alpha val="43137"/>
                    </a:srgbClr>
                  </a:outerShdw>
                </a:effectLst>
              </a:rPr>
              <a:t>В 2007 году за книгу стихов «Я шел по воздуху – сквозь воздух» был награжден литературной премией имени В. Д. Федорова.</a:t>
            </a:r>
            <a:endParaRPr lang="ru-RU" b="1" i="0" dirty="0">
              <a:solidFill>
                <a:srgbClr val="000000"/>
              </a:solidFill>
              <a:effectLst>
                <a:outerShdw blurRad="38100" dist="38100" dir="2700000" algn="tl">
                  <a:srgbClr val="000000">
                    <a:alpha val="43137"/>
                  </a:srgbClr>
                </a:outerShdw>
              </a:effectLst>
            </a:endParaRPr>
          </a:p>
        </p:txBody>
      </p:sp>
      <p:sp>
        <p:nvSpPr>
          <p:cNvPr id="3" name="Прямоугольник 2"/>
          <p:cNvSpPr/>
          <p:nvPr/>
        </p:nvSpPr>
        <p:spPr>
          <a:xfrm>
            <a:off x="1115616" y="116632"/>
            <a:ext cx="7524817" cy="584775"/>
          </a:xfrm>
          <a:prstGeom prst="rect">
            <a:avLst/>
          </a:prstGeom>
        </p:spPr>
        <p:txBody>
          <a:bodyPr wrap="none">
            <a:spAutoFit/>
          </a:bodyPr>
          <a:lstStyle/>
          <a:p>
            <a:r>
              <a:rPr lang="ru-RU" sz="3200" b="1" dirty="0" err="1">
                <a:effectLst>
                  <a:outerShdw blurRad="38100" dist="38100" dir="2700000" algn="tl">
                    <a:srgbClr val="000000">
                      <a:alpha val="43137"/>
                    </a:srgbClr>
                  </a:outerShdw>
                </a:effectLst>
              </a:rPr>
              <a:t>Куралов</a:t>
            </a:r>
            <a:r>
              <a:rPr lang="ru-RU" sz="3200" b="1" dirty="0">
                <a:effectLst>
                  <a:outerShdw blurRad="38100" dist="38100" dir="2700000" algn="tl">
                    <a:srgbClr val="000000">
                      <a:alpha val="43137"/>
                    </a:srgbClr>
                  </a:outerShdw>
                </a:effectLst>
              </a:rPr>
              <a:t> Иосиф </a:t>
            </a:r>
            <a:r>
              <a:rPr lang="ru-RU" sz="3200" b="1" dirty="0" err="1">
                <a:effectLst>
                  <a:outerShdw blurRad="38100" dist="38100" dir="2700000" algn="tl">
                    <a:srgbClr val="000000">
                      <a:alpha val="43137"/>
                    </a:srgbClr>
                  </a:outerShdw>
                </a:effectLst>
              </a:rPr>
              <a:t>Абдурахманович</a:t>
            </a:r>
            <a:endParaRPr lang="ru-RU" sz="3200" b="1" dirty="0">
              <a:effectLst>
                <a:outerShdw blurRad="38100" dist="38100" dir="2700000" algn="tl">
                  <a:srgbClr val="000000">
                    <a:alpha val="43137"/>
                  </a:srgbClr>
                </a:outerShdw>
              </a:effectLst>
            </a:endParaRPr>
          </a:p>
        </p:txBody>
      </p:sp>
      <p:sp>
        <p:nvSpPr>
          <p:cNvPr id="4" name="Прямоугольник 3"/>
          <p:cNvSpPr/>
          <p:nvPr/>
        </p:nvSpPr>
        <p:spPr>
          <a:xfrm>
            <a:off x="4039337" y="997365"/>
            <a:ext cx="4572000" cy="2031325"/>
          </a:xfrm>
          <a:prstGeom prst="rect">
            <a:avLst/>
          </a:prstGeom>
        </p:spPr>
        <p:txBody>
          <a:bodyPr wrap="square">
            <a:spAutoFit/>
          </a:bodyPr>
          <a:lstStyle/>
          <a:p>
            <a:pPr indent="457200"/>
            <a:r>
              <a:rPr lang="ru-RU" b="1" dirty="0">
                <a:effectLst>
                  <a:outerShdw blurRad="38100" dist="38100" dir="2700000" algn="tl">
                    <a:srgbClr val="000000">
                      <a:alpha val="43137"/>
                    </a:srgbClr>
                  </a:outerShdw>
                </a:effectLst>
              </a:rPr>
              <a:t>(19.04.1953-</a:t>
            </a:r>
            <a:r>
              <a:rPr lang="ru-RU" b="1" dirty="0" smtClean="0">
                <a:effectLst>
                  <a:outerShdw blurRad="38100" dist="38100" dir="2700000" algn="tl">
                    <a:srgbClr val="000000">
                      <a:alpha val="43137"/>
                    </a:srgbClr>
                  </a:outerShdw>
                </a:effectLst>
              </a:rPr>
              <a:t>) </a:t>
            </a:r>
            <a:r>
              <a:rPr lang="ru-RU" b="1" dirty="0" smtClean="0">
                <a:solidFill>
                  <a:srgbClr val="000000"/>
                </a:solidFill>
                <a:effectLst>
                  <a:outerShdw blurRad="38100" dist="38100" dir="2700000" algn="tl">
                    <a:srgbClr val="000000">
                      <a:alpha val="43137"/>
                    </a:srgbClr>
                  </a:outerShdw>
                </a:effectLst>
              </a:rPr>
              <a:t>Поэт</a:t>
            </a:r>
            <a:r>
              <a:rPr lang="ru-RU" b="1" dirty="0">
                <a:solidFill>
                  <a:srgbClr val="000000"/>
                </a:solidFill>
                <a:effectLst>
                  <a:outerShdw blurRad="38100" dist="38100" dir="2700000" algn="tl">
                    <a:srgbClr val="000000">
                      <a:alpha val="43137"/>
                    </a:srgbClr>
                  </a:outerShdw>
                </a:effectLst>
              </a:rPr>
              <a:t>, литератор, преподаватель, член Союза писателей России (1991 г.), член правления Союза писателей Кузбасса и редколлегии журнала «Огни Кузбасса», заслуженный работник культуры России.</a:t>
            </a:r>
            <a:endParaRPr lang="ru-RU" b="1" dirty="0">
              <a:effectLst>
                <a:outerShdw blurRad="38100" dist="38100" dir="2700000" algn="tl">
                  <a:srgbClr val="000000">
                    <a:alpha val="43137"/>
                  </a:srgbClr>
                </a:outerShdw>
              </a:effectLst>
            </a:endParaRPr>
          </a:p>
        </p:txBody>
      </p:sp>
      <p:pic>
        <p:nvPicPr>
          <p:cNvPr id="6" name="Рисунок 5"/>
          <p:cNvPicPr>
            <a:picLocks noChangeAspect="1"/>
          </p:cNvPicPr>
          <p:nvPr/>
        </p:nvPicPr>
        <p:blipFill>
          <a:blip r:embed="rId2"/>
          <a:stretch>
            <a:fillRect/>
          </a:stretch>
        </p:blipFill>
        <p:spPr>
          <a:xfrm>
            <a:off x="235349" y="997365"/>
            <a:ext cx="3485815" cy="5328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04460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9512" y="1052736"/>
            <a:ext cx="3477543" cy="5190363"/>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683568" y="188640"/>
            <a:ext cx="8340745" cy="584775"/>
          </a:xfrm>
          <a:prstGeom prst="rect">
            <a:avLst/>
          </a:prstGeom>
        </p:spPr>
        <p:txBody>
          <a:bodyPr wrap="none">
            <a:spAutoFit/>
          </a:bodyPr>
          <a:lstStyle/>
          <a:p>
            <a:r>
              <a:rPr lang="ru-RU" sz="3200" b="1" dirty="0">
                <a:effectLst>
                  <a:outerShdw blurRad="38100" dist="38100" dir="2700000" algn="tl">
                    <a:srgbClr val="000000">
                      <a:alpha val="43137"/>
                    </a:srgbClr>
                  </a:outerShdw>
                </a:effectLst>
              </a:rPr>
              <a:t>Лаврина (Правда) Вера Леонидовна </a:t>
            </a:r>
          </a:p>
        </p:txBody>
      </p:sp>
      <p:sp>
        <p:nvSpPr>
          <p:cNvPr id="4" name="Прямоугольник 3"/>
          <p:cNvSpPr/>
          <p:nvPr/>
        </p:nvSpPr>
        <p:spPr>
          <a:xfrm>
            <a:off x="3995936" y="1052736"/>
            <a:ext cx="4572000" cy="5355312"/>
          </a:xfrm>
          <a:prstGeom prst="rect">
            <a:avLst/>
          </a:prstGeom>
        </p:spPr>
        <p:txBody>
          <a:bodyPr>
            <a:spAutoFit/>
          </a:bodyPr>
          <a:lstStyle/>
          <a:p>
            <a:pPr indent="457200"/>
            <a:r>
              <a:rPr lang="ru-RU" b="1" dirty="0">
                <a:effectLst>
                  <a:outerShdw blurRad="38100" dist="38100" dir="2700000" algn="tl">
                    <a:srgbClr val="000000">
                      <a:alpha val="43137"/>
                    </a:srgbClr>
                  </a:outerShdw>
                </a:effectLst>
              </a:rPr>
              <a:t>Лаврина (Правда) Вера Леонидовна (21.11.1954-). Поэтесса, прозаик, детская писательница, ученый, краевед, </a:t>
            </a:r>
            <a:r>
              <a:rPr lang="ru-RU" b="1" dirty="0" err="1" smtClean="0">
                <a:effectLst>
                  <a:outerShdw blurRad="38100" dist="38100" dir="2700000" algn="tl">
                    <a:srgbClr val="000000">
                      <a:alpha val="43137"/>
                    </a:srgbClr>
                  </a:outerShdw>
                </a:effectLst>
              </a:rPr>
              <a:t>к.и.н</a:t>
            </a:r>
            <a:r>
              <a:rPr lang="ru-RU" b="1" dirty="0">
                <a:effectLst>
                  <a:outerShdw blurRad="38100" dist="38100" dir="2700000" algn="tl">
                    <a:srgbClr val="000000">
                      <a:alpha val="43137"/>
                    </a:srgbClr>
                  </a:outerShdw>
                </a:effectLst>
              </a:rPr>
              <a:t>., доцент </a:t>
            </a:r>
            <a:r>
              <a:rPr lang="ru-RU" b="1" dirty="0" err="1" smtClean="0">
                <a:effectLst>
                  <a:outerShdw blurRad="38100" dist="38100" dir="2700000" algn="tl">
                    <a:srgbClr val="000000">
                      <a:alpha val="43137"/>
                    </a:srgbClr>
                  </a:outerShdw>
                </a:effectLst>
              </a:rPr>
              <a:t>КузГТУ</a:t>
            </a:r>
            <a:r>
              <a:rPr lang="en-US" b="1" dirty="0" smtClean="0">
                <a:effectLst>
                  <a:outerShdw blurRad="38100" dist="38100" dir="2700000" algn="tl">
                    <a:srgbClr val="000000">
                      <a:alpha val="43137"/>
                    </a:srgbClr>
                  </a:outerShdw>
                </a:effectLst>
              </a:rPr>
              <a:t>, </a:t>
            </a:r>
            <a:r>
              <a:rPr lang="ru-RU" b="1" dirty="0" smtClean="0">
                <a:effectLst>
                  <a:outerShdw blurRad="38100" dist="38100" dir="2700000" algn="tl">
                    <a:srgbClr val="000000">
                      <a:alpha val="43137"/>
                    </a:srgbClr>
                  </a:outerShdw>
                </a:effectLst>
              </a:rPr>
              <a:t>член </a:t>
            </a:r>
            <a:r>
              <a:rPr lang="ru-RU" b="1" dirty="0">
                <a:effectLst>
                  <a:outerShdw blurRad="38100" dist="38100" dir="2700000" algn="tl">
                    <a:srgbClr val="000000">
                      <a:alpha val="43137"/>
                    </a:srgbClr>
                  </a:outerShdw>
                </a:effectLst>
              </a:rPr>
              <a:t>Союза писателей России (2009 г.). Автор книг: «</a:t>
            </a:r>
            <a:r>
              <a:rPr lang="ru-RU" b="1" dirty="0" err="1">
                <a:effectLst>
                  <a:outerShdw blurRad="38100" dist="38100" dir="2700000" algn="tl">
                    <a:srgbClr val="000000">
                      <a:alpha val="43137"/>
                    </a:srgbClr>
                  </a:outerShdw>
                </a:effectLst>
              </a:rPr>
              <a:t>Диковники</a:t>
            </a:r>
            <a:r>
              <a:rPr lang="ru-RU" b="1" dirty="0">
                <a:effectLst>
                  <a:outerShdw blurRad="38100" dist="38100" dir="2700000" algn="tl">
                    <a:srgbClr val="000000">
                      <a:alpha val="43137"/>
                    </a:srgbClr>
                  </a:outerShdw>
                </a:effectLst>
              </a:rPr>
              <a:t>», «История Кузбасса в рассказах для детей», «</a:t>
            </a:r>
            <a:r>
              <a:rPr lang="ru-RU" b="1" dirty="0" err="1">
                <a:effectLst>
                  <a:outerShdw blurRad="38100" dist="38100" dir="2700000" algn="tl">
                    <a:srgbClr val="000000">
                      <a:alpha val="43137"/>
                    </a:srgbClr>
                  </a:outerShdw>
                </a:effectLst>
              </a:rPr>
              <a:t>Трепясток</a:t>
            </a:r>
            <a:r>
              <a:rPr lang="ru-RU" b="1" dirty="0">
                <a:effectLst>
                  <a:outerShdw blurRad="38100" dist="38100" dir="2700000" algn="tl">
                    <a:srgbClr val="000000">
                      <a:alpha val="43137"/>
                    </a:srgbClr>
                  </a:outerShdw>
                </a:effectLst>
              </a:rPr>
              <a:t>. Сказки Веры Лавриной», «Что нужнее? Что вкуснее?», «Стихи. Избранное», «Так было». г. Кемерово</a:t>
            </a:r>
            <a:r>
              <a:rPr lang="ru-RU" b="1" dirty="0" smtClean="0">
                <a:effectLst>
                  <a:outerShdw blurRad="38100" dist="38100" dir="2700000" algn="tl">
                    <a:srgbClr val="000000">
                      <a:alpha val="43137"/>
                    </a:srgbClr>
                  </a:outerShdw>
                </a:effectLst>
              </a:rPr>
              <a:t>.</a:t>
            </a:r>
          </a:p>
          <a:p>
            <a:pPr indent="457200"/>
            <a:r>
              <a:rPr lang="ru-RU" b="1" dirty="0" smtClean="0">
                <a:effectLst>
                  <a:outerShdw blurRad="38100" dist="38100" dir="2700000" algn="tl">
                    <a:srgbClr val="000000">
                      <a:alpha val="43137"/>
                    </a:srgbClr>
                  </a:outerShdw>
                </a:effectLst>
              </a:rPr>
              <a:t>Является </a:t>
            </a:r>
            <a:r>
              <a:rPr lang="ru-RU" b="1" dirty="0">
                <a:effectLst>
                  <a:outerShdw blurRad="38100" dist="38100" dir="2700000" algn="tl">
                    <a:srgbClr val="000000">
                      <a:alpha val="43137"/>
                    </a:srgbClr>
                  </a:outerShdw>
                </a:effectLst>
              </a:rPr>
              <a:t>членом редколлегии журнала «Огни Кузбасса» и постоянным его автором. Дважды становилась лауреатом премии журнала «Огни Кузбасса» в номинации «проза» (2006 г.) и «публицистика» (2010 г</a:t>
            </a:r>
            <a:r>
              <a:rPr lang="ru-RU" b="1" dirty="0" smtClean="0">
                <a:effectLst>
                  <a:outerShdw blurRad="38100" dist="38100" dir="2700000" algn="tl">
                    <a:srgbClr val="000000">
                      <a:alpha val="43137"/>
                    </a:srgbClr>
                  </a:outerShdw>
                </a:effectLst>
              </a:rPr>
              <a:t>.)</a:t>
            </a:r>
            <a:endParaRPr lang="ru-R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22715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986074" y="1052736"/>
            <a:ext cx="3528393" cy="5292590"/>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276588" y="188640"/>
            <a:ext cx="7237879" cy="584775"/>
          </a:xfrm>
          <a:prstGeom prst="rect">
            <a:avLst/>
          </a:prstGeom>
        </p:spPr>
        <p:txBody>
          <a:bodyPr wrap="none">
            <a:spAutoFit/>
          </a:bodyPr>
          <a:lstStyle/>
          <a:p>
            <a:r>
              <a:rPr lang="ru-RU" sz="3200" b="1" dirty="0">
                <a:effectLst>
                  <a:outerShdw blurRad="38100" dist="38100" dir="2700000" algn="tl">
                    <a:srgbClr val="000000">
                      <a:alpha val="43137"/>
                    </a:srgbClr>
                  </a:outerShdw>
                </a:effectLst>
              </a:rPr>
              <a:t>Мазаев Владимир Михайлович </a:t>
            </a:r>
          </a:p>
        </p:txBody>
      </p:sp>
      <p:sp>
        <p:nvSpPr>
          <p:cNvPr id="5" name="Прямоугольник 4"/>
          <p:cNvSpPr/>
          <p:nvPr/>
        </p:nvSpPr>
        <p:spPr>
          <a:xfrm>
            <a:off x="301451" y="1190652"/>
            <a:ext cx="4572000" cy="5016758"/>
          </a:xfrm>
          <a:prstGeom prst="rect">
            <a:avLst/>
          </a:prstGeom>
        </p:spPr>
        <p:txBody>
          <a:bodyPr>
            <a:spAutoFit/>
          </a:bodyPr>
          <a:lstStyle/>
          <a:p>
            <a:pPr indent="457200"/>
            <a:r>
              <a:rPr lang="ru-RU" sz="2000" b="1" dirty="0">
                <a:effectLst>
                  <a:outerShdw blurRad="38100" dist="38100" dir="2700000" algn="tl">
                    <a:srgbClr val="000000">
                      <a:alpha val="43137"/>
                    </a:srgbClr>
                  </a:outerShdw>
                </a:effectLst>
              </a:rPr>
              <a:t>Мазаев Владимир Михайлович (12.05.1933-23.02.2015). Прозаик, член Союза писателей СССР (1966 г.). Автор книг: «Птицы не поют в тумане, «Последний цветок лета», «Особняк за ручьем</a:t>
            </a:r>
            <a:r>
              <a:rPr lang="ru-RU" sz="2000" b="1" dirty="0" smtClean="0">
                <a:effectLst>
                  <a:outerShdw blurRad="38100" dist="38100" dir="2700000" algn="tl">
                    <a:srgbClr val="000000">
                      <a:alpha val="43137"/>
                    </a:srgbClr>
                  </a:outerShdw>
                </a:effectLst>
              </a:rPr>
              <a:t>», «</a:t>
            </a:r>
            <a:r>
              <a:rPr lang="ru-RU" sz="2000" b="1" dirty="0">
                <a:effectLst>
                  <a:outerShdw blurRad="38100" dist="38100" dir="2700000" algn="tl">
                    <a:srgbClr val="000000">
                      <a:alpha val="43137"/>
                    </a:srgbClr>
                  </a:outerShdw>
                </a:effectLst>
              </a:rPr>
              <a:t>Разомкнутая цепь», «Коль жить да любить», «Лицо осушит ветер», «Грозовая аномалия», «Жив останусь – свидимся», «Селевой поток», «Без любови прожить можно», «Крутизна», «Грозовая аномалия», «Синь-тайга». г. Кемерово.</a:t>
            </a:r>
          </a:p>
        </p:txBody>
      </p:sp>
    </p:spTree>
    <p:extLst>
      <p:ext uri="{BB962C8B-B14F-4D97-AF65-F5344CB8AC3E}">
        <p14:creationId xmlns:p14="http://schemas.microsoft.com/office/powerpoint/2010/main" val="26518619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4163410" y="1367770"/>
            <a:ext cx="4572000" cy="5016758"/>
          </a:xfrm>
          <a:prstGeom prst="rect">
            <a:avLst/>
          </a:prstGeom>
        </p:spPr>
        <p:txBody>
          <a:bodyPr>
            <a:spAutoFit/>
          </a:bodyPr>
          <a:lstStyle/>
          <a:p>
            <a:pPr indent="457200"/>
            <a:r>
              <a:rPr lang="ru-RU" sz="2000" b="1" dirty="0">
                <a:effectLst>
                  <a:outerShdw blurRad="38100" dist="38100" dir="2700000" algn="tl">
                    <a:srgbClr val="000000">
                      <a:alpha val="43137"/>
                    </a:srgbClr>
                  </a:outerShdw>
                </a:effectLst>
              </a:rPr>
              <a:t>Мурзин Дмитрий Владимирович (28.04.1971-). </a:t>
            </a:r>
            <a:r>
              <a:rPr lang="ru-RU" sz="2000" b="1" dirty="0" smtClean="0">
                <a:effectLst>
                  <a:outerShdw blurRad="38100" dist="38100" dir="2700000" algn="tl">
                    <a:srgbClr val="000000">
                      <a:alpha val="43137"/>
                    </a:srgbClr>
                  </a:outerShdw>
                </a:effectLst>
              </a:rPr>
              <a:t>Поэт</a:t>
            </a:r>
            <a:r>
              <a:rPr lang="ru-RU" sz="2000" b="1" dirty="0">
                <a:effectLst>
                  <a:outerShdw blurRad="38100" dist="38100" dir="2700000" algn="tl">
                    <a:srgbClr val="000000">
                      <a:alpha val="43137"/>
                    </a:srgbClr>
                  </a:outerShdw>
                </a:effectLst>
              </a:rPr>
              <a:t>, член Союза писателей России, ответственный секретарь журнала «Огни Кузбасса</a:t>
            </a:r>
            <a:r>
              <a:rPr lang="ru-RU" sz="2000" b="1" dirty="0" smtClean="0">
                <a:effectLst>
                  <a:outerShdw blurRad="38100" dist="38100" dir="2700000" algn="tl">
                    <a:srgbClr val="000000">
                      <a:alpha val="43137"/>
                    </a:srgbClr>
                  </a:outerShdw>
                </a:effectLst>
              </a:rPr>
              <a:t>». Родился </a:t>
            </a:r>
            <a:r>
              <a:rPr lang="ru-RU" sz="2000" b="1" dirty="0">
                <a:effectLst>
                  <a:outerShdw blurRad="38100" dist="38100" dir="2700000" algn="tl">
                    <a:srgbClr val="000000">
                      <a:alpha val="43137"/>
                    </a:srgbClr>
                  </a:outerShdw>
                </a:effectLst>
              </a:rPr>
              <a:t>в городе Кемерово. </a:t>
            </a:r>
            <a:endParaRPr lang="ru-RU" sz="2000" b="1" dirty="0" smtClean="0">
              <a:effectLst>
                <a:outerShdw blurRad="38100" dist="38100" dir="2700000" algn="tl">
                  <a:srgbClr val="000000">
                    <a:alpha val="43137"/>
                  </a:srgbClr>
                </a:outerShdw>
              </a:effectLst>
            </a:endParaRPr>
          </a:p>
          <a:p>
            <a:pPr indent="457200"/>
            <a:r>
              <a:rPr lang="ru-RU" sz="2000" b="1" dirty="0">
                <a:effectLst>
                  <a:outerShdw blurRad="38100" dist="38100" dir="2700000" algn="tl">
                    <a:srgbClr val="000000">
                      <a:alpha val="43137"/>
                    </a:srgbClr>
                  </a:outerShdw>
                </a:effectLst>
              </a:rPr>
              <a:t>Автор книг: «Белое тело стиха» (1997), «</a:t>
            </a:r>
            <a:r>
              <a:rPr lang="ru-RU" sz="2000" b="1" dirty="0" err="1">
                <a:effectLst>
                  <a:outerShdw blurRad="38100" dist="38100" dir="2700000" algn="tl">
                    <a:srgbClr val="000000">
                      <a:alpha val="43137"/>
                    </a:srgbClr>
                  </a:outerShdw>
                </a:effectLst>
              </a:rPr>
              <a:t>Ангелопад</a:t>
            </a:r>
            <a:r>
              <a:rPr lang="ru-RU" sz="2000" b="1" dirty="0">
                <a:effectLst>
                  <a:outerShdw blurRad="38100" dist="38100" dir="2700000" algn="tl">
                    <a:srgbClr val="000000">
                      <a:alpha val="43137"/>
                    </a:srgbClr>
                  </a:outerShdw>
                </a:effectLst>
              </a:rPr>
              <a:t>»(1998), «Полноценный валет» (совместно с Алексеем </a:t>
            </a:r>
            <a:r>
              <a:rPr lang="ru-RU" sz="2000" b="1" dirty="0" err="1">
                <a:effectLst>
                  <a:outerShdw blurRad="38100" dist="38100" dir="2700000" algn="tl">
                    <a:srgbClr val="000000">
                      <a:alpha val="43137"/>
                    </a:srgbClr>
                  </a:outerShdw>
                </a:effectLst>
              </a:rPr>
              <a:t>Гамзовым</a:t>
            </a:r>
            <a:r>
              <a:rPr lang="ru-RU" sz="2000" b="1" dirty="0">
                <a:effectLst>
                  <a:outerShdw blurRad="38100" dist="38100" dir="2700000" algn="tl">
                    <a:srgbClr val="000000">
                      <a:alpha val="43137"/>
                    </a:srgbClr>
                  </a:outerShdw>
                </a:effectLst>
              </a:rPr>
              <a:t>) (2001), «Носитель языка» (2006), «Клиническая жизнь» (2010), «Бенгальская вода» (2014).</a:t>
            </a:r>
          </a:p>
        </p:txBody>
      </p:sp>
      <p:sp>
        <p:nvSpPr>
          <p:cNvPr id="3" name="Прямоугольник 2"/>
          <p:cNvSpPr/>
          <p:nvPr/>
        </p:nvSpPr>
        <p:spPr>
          <a:xfrm>
            <a:off x="1125994" y="188640"/>
            <a:ext cx="7616188" cy="584775"/>
          </a:xfrm>
          <a:prstGeom prst="rect">
            <a:avLst/>
          </a:prstGeom>
        </p:spPr>
        <p:txBody>
          <a:bodyPr wrap="none">
            <a:spAutoFit/>
          </a:bodyPr>
          <a:lstStyle/>
          <a:p>
            <a:r>
              <a:rPr lang="ru-RU" sz="3200" b="1" dirty="0">
                <a:effectLst>
                  <a:outerShdw blurRad="38100" dist="38100" dir="2700000" algn="tl">
                    <a:srgbClr val="000000">
                      <a:alpha val="43137"/>
                    </a:srgbClr>
                  </a:outerShdw>
                </a:effectLst>
              </a:rPr>
              <a:t>Мурзин Дмитрий Владимирович </a:t>
            </a:r>
          </a:p>
        </p:txBody>
      </p:sp>
      <p:pic>
        <p:nvPicPr>
          <p:cNvPr id="4" name="Рисунок 3"/>
          <p:cNvPicPr>
            <a:picLocks noChangeAspect="1"/>
          </p:cNvPicPr>
          <p:nvPr/>
        </p:nvPicPr>
        <p:blipFill>
          <a:blip r:embed="rId2"/>
          <a:stretch>
            <a:fillRect/>
          </a:stretch>
        </p:blipFill>
        <p:spPr>
          <a:xfrm>
            <a:off x="395536" y="1124744"/>
            <a:ext cx="3469693" cy="5256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84712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5536" y="908720"/>
            <a:ext cx="3499073" cy="5261764"/>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1763688" y="116632"/>
            <a:ext cx="6764993" cy="584775"/>
          </a:xfrm>
          <a:prstGeom prst="rect">
            <a:avLst/>
          </a:prstGeom>
        </p:spPr>
        <p:txBody>
          <a:bodyPr wrap="none">
            <a:spAutoFit/>
          </a:bodyPr>
          <a:lstStyle/>
          <a:p>
            <a:r>
              <a:rPr lang="ru-RU" sz="3200" b="1" dirty="0" err="1"/>
              <a:t>Донбай</a:t>
            </a:r>
            <a:r>
              <a:rPr lang="ru-RU" sz="3200" b="1" dirty="0"/>
              <a:t> Сергей Лаврентьевич</a:t>
            </a:r>
          </a:p>
        </p:txBody>
      </p:sp>
      <p:sp>
        <p:nvSpPr>
          <p:cNvPr id="4" name="Прямоугольник 3"/>
          <p:cNvSpPr/>
          <p:nvPr/>
        </p:nvSpPr>
        <p:spPr>
          <a:xfrm>
            <a:off x="4283968" y="1484784"/>
            <a:ext cx="4572000" cy="4401205"/>
          </a:xfrm>
          <a:prstGeom prst="rect">
            <a:avLst/>
          </a:prstGeom>
        </p:spPr>
        <p:txBody>
          <a:bodyPr>
            <a:spAutoFit/>
          </a:bodyPr>
          <a:lstStyle/>
          <a:p>
            <a:pPr indent="457200"/>
            <a:r>
              <a:rPr lang="ru-RU" sz="2000" b="1" dirty="0" err="1">
                <a:effectLst>
                  <a:outerShdw blurRad="38100" dist="38100" dir="2700000" algn="tl">
                    <a:srgbClr val="000000">
                      <a:alpha val="43137"/>
                    </a:srgbClr>
                  </a:outerShdw>
                </a:effectLst>
              </a:rPr>
              <a:t>Донбай</a:t>
            </a:r>
            <a:r>
              <a:rPr lang="ru-RU" sz="2000" b="1" dirty="0">
                <a:effectLst>
                  <a:outerShdw blurRad="38100" dist="38100" dir="2700000" algn="tl">
                    <a:srgbClr val="000000">
                      <a:alpha val="43137"/>
                    </a:srgbClr>
                  </a:outerShdw>
                </a:effectLst>
              </a:rPr>
              <a:t> Сергей Лаврентьевич (22.09.1942-). Поэт. Член Союза писателей России (1991 г.). Главный редактор журнала «Огни Кузбасса» (2004 г.). Автор книг: «Утренняя дорога», «Прелесть смысла», «День», «Смута», «Проснись у меня на плече», «</a:t>
            </a:r>
            <a:r>
              <a:rPr lang="ru-RU" sz="2000" b="1" dirty="0" err="1">
                <a:effectLst>
                  <a:outerShdw blurRad="38100" dist="38100" dir="2700000" algn="tl">
                    <a:srgbClr val="000000">
                      <a:alpha val="43137"/>
                    </a:srgbClr>
                  </a:outerShdw>
                </a:effectLst>
              </a:rPr>
              <a:t>Стихот-ворения</a:t>
            </a:r>
            <a:r>
              <a:rPr lang="ru-RU" sz="2000" b="1" dirty="0">
                <a:effectLst>
                  <a:outerShdw blurRad="38100" dist="38100" dir="2700000" algn="tl">
                    <a:srgbClr val="000000">
                      <a:alpha val="43137"/>
                    </a:srgbClr>
                  </a:outerShdw>
                </a:effectLst>
              </a:rPr>
              <a:t>», «Слеза», «Лесное лето», «</a:t>
            </a:r>
            <a:r>
              <a:rPr lang="ru-RU" sz="2000" b="1" dirty="0" err="1">
                <a:effectLst>
                  <a:outerShdw blurRad="38100" dist="38100" dir="2700000" algn="tl">
                    <a:srgbClr val="000000">
                      <a:alpha val="43137"/>
                    </a:srgbClr>
                  </a:outerShdw>
                </a:effectLst>
              </a:rPr>
              <a:t>Силица</a:t>
            </a:r>
            <a:r>
              <a:rPr lang="ru-RU" sz="2000" b="1" dirty="0">
                <a:effectLst>
                  <a:outerShdw blurRad="38100" dist="38100" dir="2700000" algn="tl">
                    <a:srgbClr val="000000">
                      <a:alpha val="43137"/>
                    </a:srgbClr>
                  </a:outerShdw>
                </a:effectLst>
              </a:rPr>
              <a:t>», «Мы нарисуем город словом», «Посередине России». г. Кемерово.</a:t>
            </a:r>
          </a:p>
        </p:txBody>
      </p:sp>
    </p:spTree>
    <p:extLst>
      <p:ext uri="{BB962C8B-B14F-4D97-AF65-F5344CB8AC3E}">
        <p14:creationId xmlns:p14="http://schemas.microsoft.com/office/powerpoint/2010/main" val="40502892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548</TotalTime>
  <Words>1903</Words>
  <Application>Microsoft Office PowerPoint</Application>
  <PresentationFormat>Экран (4:3)</PresentationFormat>
  <Paragraphs>116</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Городская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Светлана</dc:creator>
  <cp:lastModifiedBy>Библиотека</cp:lastModifiedBy>
  <cp:revision>58</cp:revision>
  <dcterms:created xsi:type="dcterms:W3CDTF">2021-02-21T15:03:17Z</dcterms:created>
  <dcterms:modified xsi:type="dcterms:W3CDTF">2023-12-21T07:40:40Z</dcterms:modified>
</cp:coreProperties>
</file>