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308" r:id="rId3"/>
    <p:sldId id="309" r:id="rId4"/>
    <p:sldId id="310" r:id="rId5"/>
    <p:sldId id="315" r:id="rId6"/>
    <p:sldId id="314" r:id="rId7"/>
    <p:sldId id="313" r:id="rId8"/>
    <p:sldId id="312" r:id="rId9"/>
    <p:sldId id="318" r:id="rId10"/>
    <p:sldId id="317" r:id="rId11"/>
    <p:sldId id="316" r:id="rId12"/>
    <p:sldId id="321" r:id="rId13"/>
    <p:sldId id="320" r:id="rId14"/>
    <p:sldId id="319" r:id="rId15"/>
    <p:sldId id="322" r:id="rId16"/>
    <p:sldId id="311" r:id="rId17"/>
    <p:sldId id="324" r:id="rId18"/>
    <p:sldId id="323" r:id="rId19"/>
    <p:sldId id="306" r:id="rId20"/>
    <p:sldId id="30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A52E3-8408-40A2-97CA-CB4C9554AB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69956-FB19-4764-B6CD-45C61C1580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278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cs2.a5.ru/media/b6/8b/4d/1024_b68b4d638d5b2102f11ed462750b85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95405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 rot="18660045">
            <a:off x="5836650" y="5359936"/>
            <a:ext cx="2296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CA647DF-B9C8-406B-99E5-114065606D1E}"/>
              </a:ext>
            </a:extLst>
          </p:cNvPr>
          <p:cNvSpPr/>
          <p:nvPr/>
        </p:nvSpPr>
        <p:spPr>
          <a:xfrm>
            <a:off x="755576" y="1340768"/>
            <a:ext cx="33123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«Библиотека — это гербарий чувств и страстей, сосуд, где хранятся засушенные образцы всех цивилизаций».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Поль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Клодель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33F545D-5C3F-4C6C-97D2-2139AD051718}"/>
              </a:ext>
            </a:extLst>
          </p:cNvPr>
          <p:cNvSpPr/>
          <p:nvPr/>
        </p:nvSpPr>
        <p:spPr>
          <a:xfrm>
            <a:off x="4572000" y="1484784"/>
            <a:ext cx="35283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«Приучая ребенка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книге, вы не просто учите его читать,  но и делаете его будущую жизнь ярче, интереснее и богаче».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Олег Рой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696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cs2.a5.ru/media/b6/8b/4d/1024_b68b4d638d5b2102f11ed462750b85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9" y="14601"/>
            <a:ext cx="95786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 rot="18660045">
            <a:off x="5836650" y="5359936"/>
            <a:ext cx="2296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9B11513-8690-4065-A06A-3EEE093A1F00}"/>
              </a:ext>
            </a:extLst>
          </p:cNvPr>
          <p:cNvSpPr/>
          <p:nvPr/>
        </p:nvSpPr>
        <p:spPr>
          <a:xfrm>
            <a:off x="1043609" y="1052736"/>
            <a:ext cx="33843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Первая буква каждой книги вырисовывалась красным цветом. Ее делали крупнее остальных, украшали, то есть делали красивой.</a:t>
            </a:r>
          </a:p>
          <a:p>
            <a:pPr algn="ctr"/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Благодаря этому и появилось выражение «Писать с красной строки»</a:t>
            </a:r>
            <a:endParaRPr lang="ru-RU" sz="2400" dirty="0"/>
          </a:p>
        </p:txBody>
      </p:sp>
      <p:pic>
        <p:nvPicPr>
          <p:cNvPr id="8196" name="Picture 4" descr="https://sun9-10.userapi.com/impg/uDiMAm9WSergnr-gcQty1p6OfKYnS3uN_of8fw/I65-IwI8BQA.jpg?size=960x720&amp;quality=96&amp;sign=4e3b8f696206afeb60b4326b3916ac98&amp;c_uniq_tag=Ze5eZGi02fVlZUnsq9FVhCnFNQnfzokkSMNB5MnBGOY&amp;type=album">
            <a:extLst>
              <a:ext uri="{FF2B5EF4-FFF2-40B4-BE49-F238E27FC236}">
                <a16:creationId xmlns="" xmlns:a16="http://schemas.microsoft.com/office/drawing/2014/main" id="{64711F6C-3C97-47A2-9602-402968680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630" y="1113588"/>
            <a:ext cx="3662129" cy="463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90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cs2.a5.ru/media/b6/8b/4d/1024_b68b4d638d5b2102f11ed462750b85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9" y="14601"/>
            <a:ext cx="95786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 rot="18660045">
            <a:off x="5836650" y="5359936"/>
            <a:ext cx="2296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721126A2-E3D4-4589-835E-5B71A925318D}"/>
              </a:ext>
            </a:extLst>
          </p:cNvPr>
          <p:cNvSpPr/>
          <p:nvPr/>
        </p:nvSpPr>
        <p:spPr>
          <a:xfrm>
            <a:off x="899592" y="1052737"/>
            <a:ext cx="35283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Книги различаются, как по содержанию, так и по форме. Самая маленькая книга была отпечатана в Японии и называется она “Муравейники”. Ее размер – с крохотную пуговку. Прочитать в такой маленькой книжечке возможно при помощи большого увеличительного стекла... 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6" name="Picture 2" descr="C:\Users\Наталья\Pictures\original-1363874718.jpg">
            <a:extLst>
              <a:ext uri="{FF2B5EF4-FFF2-40B4-BE49-F238E27FC236}">
                <a16:creationId xmlns="" xmlns:a16="http://schemas.microsoft.com/office/drawing/2014/main" id="{EF49181A-BA41-46E4-BEFB-8D4FD078D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5149" y="1052737"/>
            <a:ext cx="3544660" cy="1993871"/>
          </a:xfrm>
          <a:prstGeom prst="rect">
            <a:avLst/>
          </a:prstGeom>
          <a:noFill/>
        </p:spPr>
      </p:pic>
      <p:pic>
        <p:nvPicPr>
          <p:cNvPr id="9218" name="Picture 2" descr="https://cdn.fishki.net/upload/post/2017/03/23/2248958/mini-knigi.jpg">
            <a:extLst>
              <a:ext uri="{FF2B5EF4-FFF2-40B4-BE49-F238E27FC236}">
                <a16:creationId xmlns="" xmlns:a16="http://schemas.microsoft.com/office/drawing/2014/main" id="{0B6ACC20-7618-4B32-B5A2-5F3C6759E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173" y="3796880"/>
            <a:ext cx="3552636" cy="236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69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cs2.a5.ru/media/b6/8b/4d/1024_b68b4d638d5b2102f11ed462750b85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9" y="14601"/>
            <a:ext cx="95786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 rot="18660045">
            <a:off x="5836650" y="5359936"/>
            <a:ext cx="2296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s://avatars.mds.yandex.net/i?id=e8f5bdabeb681af9a76549f2c3261d41b601441a-9182192-images-thumbs&amp;ref=rim&amp;n=33&amp;w=300&amp;h=200">
            <a:extLst>
              <a:ext uri="{FF2B5EF4-FFF2-40B4-BE49-F238E27FC236}">
                <a16:creationId xmlns="" xmlns:a16="http://schemas.microsoft.com/office/drawing/2014/main" id="{72CDF3F5-2252-40F1-AA3C-77117ED89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699" y="777628"/>
            <a:ext cx="2304255" cy="283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cdn.asriran.com/files/fa/news/1393/11/25/436006_675.jpg">
            <a:extLst>
              <a:ext uri="{FF2B5EF4-FFF2-40B4-BE49-F238E27FC236}">
                <a16:creationId xmlns="" xmlns:a16="http://schemas.microsoft.com/office/drawing/2014/main" id="{11F9CF54-F035-4903-B472-522665726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66" y="3927816"/>
            <a:ext cx="3294560" cy="247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mebellka.ru/wp-content/uploads/f/c/3/fc3e610ac6449184f54e40c8a21bf30a.jpeg">
            <a:extLst>
              <a:ext uri="{FF2B5EF4-FFF2-40B4-BE49-F238E27FC236}">
                <a16:creationId xmlns="" xmlns:a16="http://schemas.microsoft.com/office/drawing/2014/main" id="{31BA4924-C387-4E6B-94D7-9E421FE83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198" y="3938304"/>
            <a:ext cx="3507634" cy="240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4F3CD93-AF34-4863-90EC-7C11C0973529}"/>
              </a:ext>
            </a:extLst>
          </p:cNvPr>
          <p:cNvSpPr/>
          <p:nvPr/>
        </p:nvSpPr>
        <p:spPr>
          <a:xfrm>
            <a:off x="1259632" y="1484784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вот и самые большие книги в мире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2303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cs2.a5.ru/media/b6/8b/4d/1024_b68b4d638d5b2102f11ed462750b85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8" y="14600"/>
            <a:ext cx="95786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 rot="18660045">
            <a:off x="5836650" y="5359936"/>
            <a:ext cx="2296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97EAC13-3634-4034-8F03-A5B6291F3FFA}"/>
              </a:ext>
            </a:extLst>
          </p:cNvPr>
          <p:cNvSpPr/>
          <p:nvPr/>
        </p:nvSpPr>
        <p:spPr>
          <a:xfrm>
            <a:off x="755576" y="764705"/>
            <a:ext cx="38164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Прародителем книги был свиток. Листы в свитке скреплялись между собой по краям и сворачивались в рулон. Текст наносился только на одну сторону листа. В качестве писчего материала использовался папирус, шелк, тончайшая кожа. Изготовляли свитки и из бумаги. Первые свитки появились в Египте в III в. до нашей эры. </a:t>
            </a:r>
          </a:p>
        </p:txBody>
      </p:sp>
      <p:pic>
        <p:nvPicPr>
          <p:cNvPr id="11266" name="Picture 2" descr="https://i.pinimg.com/originals/41/ca/97/41ca979ac74ee5364b91d44d82b307ab.jpg">
            <a:extLst>
              <a:ext uri="{FF2B5EF4-FFF2-40B4-BE49-F238E27FC236}">
                <a16:creationId xmlns="" xmlns:a16="http://schemas.microsoft.com/office/drawing/2014/main" id="{A54F74E3-523B-47B1-988D-F436E1DAF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263" y="2010087"/>
            <a:ext cx="381952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30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cs2.a5.ru/media/b6/8b/4d/1024_b68b4d638d5b2102f11ed462750b85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9" y="14601"/>
            <a:ext cx="95786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 rot="18660045">
            <a:off x="5836650" y="5359936"/>
            <a:ext cx="2296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D38583B-0675-4D8C-874A-EC7DD5839D22}"/>
              </a:ext>
            </a:extLst>
          </p:cNvPr>
          <p:cNvSpPr/>
          <p:nvPr/>
        </p:nvSpPr>
        <p:spPr>
          <a:xfrm>
            <a:off x="1043608" y="1340769"/>
            <a:ext cx="35283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Берестяные книги берут своё начало от берестяных грамот. По свидетельству ученых, берестяные книги возникли на Руси в 11 веке и использовались для письма вплоть до 15 века. Буквы на бересте процарапывались острым железным стержнем</a:t>
            </a:r>
          </a:p>
        </p:txBody>
      </p:sp>
      <p:pic>
        <p:nvPicPr>
          <p:cNvPr id="12290" name="Picture 2" descr="https://glav.su/files/messages/2020/07/21/5737322_488ffafde491367cd20a10562b946f19.jpg">
            <a:extLst>
              <a:ext uri="{FF2B5EF4-FFF2-40B4-BE49-F238E27FC236}">
                <a16:creationId xmlns="" xmlns:a16="http://schemas.microsoft.com/office/drawing/2014/main" id="{E0D56C9C-B4FB-427F-B6F2-904AE2388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0768"/>
            <a:ext cx="3428999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55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cs2.a5.ru/media/b6/8b/4d/1024_b68b4d638d5b2102f11ed462750b85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9" y="14601"/>
            <a:ext cx="95786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 rot="18660045">
            <a:off x="5836650" y="5359936"/>
            <a:ext cx="2296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168C8824-9C42-461C-BA3C-EA13F9184912}"/>
              </a:ext>
            </a:extLst>
          </p:cNvPr>
          <p:cNvSpPr/>
          <p:nvPr/>
        </p:nvSpPr>
        <p:spPr>
          <a:xfrm>
            <a:off x="1185224" y="1412776"/>
            <a:ext cx="33867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Предполагается, что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рукописные книги на Руси появились сразу после формирования славянской письменности. Это примерно в 9-10 веках. На сегодня в России на государственном хранении находится 494 рукописные книги.</a:t>
            </a:r>
          </a:p>
        </p:txBody>
      </p:sp>
      <p:pic>
        <p:nvPicPr>
          <p:cNvPr id="13314" name="Picture 2" descr="https://ruvera.ru/data/img/content/1520715852.314apokalipsis_divnyiy_intervju3.JPG">
            <a:extLst>
              <a:ext uri="{FF2B5EF4-FFF2-40B4-BE49-F238E27FC236}">
                <a16:creationId xmlns="" xmlns:a16="http://schemas.microsoft.com/office/drawing/2014/main" id="{907F2E70-4235-4091-A6E7-D0E5DD01B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59" y="1412776"/>
            <a:ext cx="3692319" cy="459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69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cs2.a5.ru/media/b6/8b/4d/1024_b68b4d638d5b2102f11ed462750b85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9" y="14601"/>
            <a:ext cx="95786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 rot="18660045">
            <a:off x="5836650" y="5359936"/>
            <a:ext cx="2296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ECF710C-ED3E-4BFA-AA61-B8C3E56118F8}"/>
              </a:ext>
            </a:extLst>
          </p:cNvPr>
          <p:cNvSpPr/>
          <p:nvPr/>
        </p:nvSpPr>
        <p:spPr>
          <a:xfrm>
            <a:off x="827584" y="1124744"/>
            <a:ext cx="3600400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были тяжелые, написанные на пергаменте фолианты, стоившие дорого и далеко не каждому доступные. В процессе переписывания в текстах появлялось множество ошибок, которые подчас искажали смысл текста. Все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привело к созданию типографии, основанной в 1563 году по указу Ивана Грозного.</a:t>
            </a:r>
          </a:p>
        </p:txBody>
      </p:sp>
      <p:pic>
        <p:nvPicPr>
          <p:cNvPr id="14338" name="Picture 2" descr="https://sun9-51.userapi.com/impg/cEBQgjdr99cWmy4goveZdJVI-BW-7vhpoTCPmg/AZxSyjVyna4.jpg?size=800x1106&amp;quality=95&amp;sign=1d602dad6bdfd71b32ece07c47a64b39&amp;c_uniq_tag=dOywCLX6ps9_vuxiUdzdYRI472W7QhOjPAiG0P3Q3tA&amp;type=album">
            <a:extLst>
              <a:ext uri="{FF2B5EF4-FFF2-40B4-BE49-F238E27FC236}">
                <a16:creationId xmlns="" xmlns:a16="http://schemas.microsoft.com/office/drawing/2014/main" id="{065D5E2D-E874-4F74-ACB2-0A07635C8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805" y="1150382"/>
            <a:ext cx="3296611" cy="455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85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cs2.a5.ru/media/b6/8b/4d/1024_b68b4d638d5b2102f11ed462750b85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9" y="14601"/>
            <a:ext cx="95786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 rot="18660045">
            <a:off x="5836650" y="5359936"/>
            <a:ext cx="2296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C26E442-D85E-4046-85DC-DB7466AE16D5}"/>
              </a:ext>
            </a:extLst>
          </p:cNvPr>
          <p:cNvSpPr/>
          <p:nvPr/>
        </p:nvSpPr>
        <p:spPr>
          <a:xfrm>
            <a:off x="827584" y="1052736"/>
            <a:ext cx="37444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издание первой печатной книги заняли целый год. Необходимо было создать печатное оборудование, отлить шрифты, подготовить бумагу, переплет, иллюстрации. Но первая русская печатная книга стала настоящим шедевром.</a:t>
            </a:r>
          </a:p>
        </p:txBody>
      </p:sp>
      <p:pic>
        <p:nvPicPr>
          <p:cNvPr id="16386" name="Picture 2" descr="https://rabotnikitv.com/wp-content/uploads/2017/04/02-05.jpg">
            <a:extLst>
              <a:ext uri="{FF2B5EF4-FFF2-40B4-BE49-F238E27FC236}">
                <a16:creationId xmlns="" xmlns:a16="http://schemas.microsoft.com/office/drawing/2014/main" id="{CA0DA718-B903-4637-952B-AE290729D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81154"/>
            <a:ext cx="4490668" cy="297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E448C60-CB3B-4B20-8EF8-5905EE17FF0E}"/>
              </a:ext>
            </a:extLst>
          </p:cNvPr>
          <p:cNvSpPr/>
          <p:nvPr/>
        </p:nvSpPr>
        <p:spPr>
          <a:xfrm flipH="1">
            <a:off x="5318614" y="1052736"/>
            <a:ext cx="33840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1564 год </a:t>
            </a:r>
          </a:p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«Апостол»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68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cs2.a5.ru/media/b6/8b/4d/1024_b68b4d638d5b2102f11ed462750b85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9" y="14601"/>
            <a:ext cx="95786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 rot="18660045">
            <a:off x="5836650" y="5359936"/>
            <a:ext cx="2296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B1127EA-E9EC-4E2B-BF7D-A5FFC73D9279}"/>
              </a:ext>
            </a:extLst>
          </p:cNvPr>
          <p:cNvSpPr/>
          <p:nvPr/>
        </p:nvSpPr>
        <p:spPr>
          <a:xfrm>
            <a:off x="827584" y="1052736"/>
            <a:ext cx="37444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Бумагу для печати  доставили из Франции. Шрифт  изготовили на Руси. Металлические буквицы максимально повторяли рукописный шрифт и были привычны для чтения. Заглавные, «красные» буквы также отличались красотой форм плавностью линий, были декорированы завитками и растительным орнаментом.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92164BFD-7704-4A03-BF62-7AC23EF2A753}"/>
              </a:ext>
            </a:extLst>
          </p:cNvPr>
          <p:cNvSpPr/>
          <p:nvPr/>
        </p:nvSpPr>
        <p:spPr>
          <a:xfrm>
            <a:off x="5004048" y="1196753"/>
            <a:ext cx="34563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Возглавили нелегкое дело печати Иван Федоров и Петр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Мстиславец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Именно их принято считать первопечатниками Руси.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«Апостол» был своего рода азбукой того времени и содержал основные постулаты православного христианства.</a:t>
            </a:r>
          </a:p>
        </p:txBody>
      </p:sp>
    </p:spTree>
    <p:extLst>
      <p:ext uri="{BB962C8B-B14F-4D97-AF65-F5344CB8AC3E}">
        <p14:creationId xmlns:p14="http://schemas.microsoft.com/office/powerpoint/2010/main" val="364009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cs2.a5.ru/media/b6/8b/4d/1024_b68b4d638d5b2102f11ed462750b85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95405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5786" y="1571612"/>
            <a:ext cx="7358114" cy="35719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Правила обращения с книгой </a:t>
            </a:r>
            <a:endParaRPr lang="ru-RU" sz="5400" b="1" cap="all" spc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6633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8660045">
            <a:off x="5836650" y="5359936"/>
            <a:ext cx="2296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09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cs2.a5.ru/media/b6/8b/4d/1024_b68b4d638d5b2102f11ed462750b85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292" y="-12329"/>
            <a:ext cx="95405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 rot="18660045">
            <a:off x="5836650" y="5359936"/>
            <a:ext cx="2296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Наталья\Pictures\книга\книга 5.jpg">
            <a:extLst>
              <a:ext uri="{FF2B5EF4-FFF2-40B4-BE49-F238E27FC236}">
                <a16:creationId xmlns="" xmlns:a16="http://schemas.microsoft.com/office/drawing/2014/main" id="{D9ECC03B-1F16-447B-B3EF-75724A137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5" y="3260981"/>
            <a:ext cx="3744416" cy="3120347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3C91580-8D33-4E5F-AA2B-EEDF28FF5335}"/>
              </a:ext>
            </a:extLst>
          </p:cNvPr>
          <p:cNvSpPr/>
          <p:nvPr/>
        </p:nvSpPr>
        <p:spPr>
          <a:xfrm>
            <a:off x="4427984" y="836712"/>
            <a:ext cx="38884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Более 500 лет назад книги имели другой, часто непривычный для нас вид.  Наши далёкие предки были людьми изобретательными и использовали для изготовления первых книг то, что предлагала им окружающая природа.  А как вы думаете, какие были первые книги, из чего они были сделаны?</a:t>
            </a:r>
            <a:endParaRPr lang="ru-RU" sz="2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34A14930-5047-4F4E-9ABD-257237ED75FD}"/>
              </a:ext>
            </a:extLst>
          </p:cNvPr>
          <p:cNvSpPr/>
          <p:nvPr/>
        </p:nvSpPr>
        <p:spPr>
          <a:xfrm>
            <a:off x="611560" y="836712"/>
            <a:ext cx="3744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 и у людей, у книг есть своя судьба и своя история. Давайте заглянем в далёкое прошлое книг.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35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cs2.a5.ru/media/b6/8b/4d/1024_b68b4d638d5b2102f11ed462750b85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848" y="-147319"/>
            <a:ext cx="95405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 rot="18660045">
            <a:off x="5836650" y="5359936"/>
            <a:ext cx="2296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000108"/>
            <a:ext cx="335758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ru-RU" sz="2400" b="1" dirty="0">
                <a:solidFill>
                  <a:srgbClr val="663300"/>
                </a:solidFill>
                <a:latin typeface="Monotype Corsiva" pitchFamily="66" charset="0"/>
              </a:rPr>
              <a:t>Не берите книгу грязными руками;</a:t>
            </a:r>
          </a:p>
          <a:p>
            <a:pPr algn="ctr">
              <a:buFontTx/>
              <a:buChar char="-"/>
            </a:pPr>
            <a:endParaRPr lang="ru-RU" sz="2400" b="1" dirty="0">
              <a:solidFill>
                <a:srgbClr val="663300"/>
              </a:solidFill>
              <a:latin typeface="Monotype Corsiva" pitchFamily="66" charset="0"/>
            </a:endParaRPr>
          </a:p>
          <a:p>
            <a:pPr algn="ctr">
              <a:buFontTx/>
              <a:buChar char="-"/>
            </a:pPr>
            <a:r>
              <a:rPr lang="ru-RU" sz="2400" b="1" dirty="0">
                <a:solidFill>
                  <a:srgbClr val="663300"/>
                </a:solidFill>
                <a:latin typeface="Monotype Corsiva" pitchFamily="66" charset="0"/>
              </a:rPr>
              <a:t> нельзя читать во время еды;</a:t>
            </a:r>
          </a:p>
          <a:p>
            <a:pPr algn="ctr">
              <a:buFontTx/>
              <a:buChar char="-"/>
            </a:pPr>
            <a:endParaRPr lang="ru-RU" sz="2400" b="1" dirty="0">
              <a:solidFill>
                <a:srgbClr val="663300"/>
              </a:solidFill>
              <a:latin typeface="Monotype Corsiva" pitchFamily="66" charset="0"/>
            </a:endParaRPr>
          </a:p>
          <a:p>
            <a:pPr algn="ctr">
              <a:buFontTx/>
              <a:buChar char="-"/>
            </a:pPr>
            <a:r>
              <a:rPr lang="ru-RU" sz="2400" b="1" dirty="0">
                <a:solidFill>
                  <a:srgbClr val="663300"/>
                </a:solidFill>
                <a:latin typeface="Monotype Corsiva" pitchFamily="66" charset="0"/>
              </a:rPr>
              <a:t>не рисуйте в книге, не делайте пометок  ручкой;</a:t>
            </a:r>
          </a:p>
          <a:p>
            <a:pPr algn="ctr">
              <a:buFontTx/>
              <a:buChar char="-"/>
            </a:pPr>
            <a:endParaRPr lang="ru-RU" sz="2400" b="1" dirty="0">
              <a:solidFill>
                <a:srgbClr val="663300"/>
              </a:solidFill>
              <a:latin typeface="Monotype Corsiva" pitchFamily="66" charset="0"/>
            </a:endParaRPr>
          </a:p>
          <a:p>
            <a:pPr algn="ctr">
              <a:buFontTx/>
              <a:buChar char="-"/>
            </a:pPr>
            <a:r>
              <a:rPr lang="ru-RU" sz="2400" b="1" dirty="0">
                <a:solidFill>
                  <a:srgbClr val="663300"/>
                </a:solidFill>
                <a:latin typeface="Monotype Corsiva" pitchFamily="66" charset="0"/>
              </a:rPr>
              <a:t>не загибай листы ;</a:t>
            </a:r>
          </a:p>
          <a:p>
            <a:pPr algn="ctr">
              <a:buFontTx/>
              <a:buChar char="-"/>
            </a:pPr>
            <a:r>
              <a:rPr lang="ru-RU" sz="2400" b="1" dirty="0">
                <a:solidFill>
                  <a:srgbClr val="663300"/>
                </a:solidFill>
                <a:latin typeface="Monotype Corsiva" pitchFamily="66" charset="0"/>
              </a:rPr>
              <a:t>книги нужно оборачивать;</a:t>
            </a:r>
          </a:p>
          <a:p>
            <a:pPr algn="ctr"/>
            <a:endParaRPr lang="ru-RU" dirty="0">
              <a:solidFill>
                <a:srgbClr val="663300"/>
              </a:solidFill>
              <a:latin typeface="Monotype Corsiva" pitchFamily="66" charset="0"/>
            </a:endParaRPr>
          </a:p>
          <a:p>
            <a:pPr algn="ctr"/>
            <a:r>
              <a:rPr lang="ru-RU" dirty="0">
                <a:solidFill>
                  <a:srgbClr val="663300"/>
                </a:solidFill>
                <a:latin typeface="Monotype Corsiva" pitchFamily="66" charset="0"/>
              </a:rPr>
              <a:t>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4593966"/>
            <a:ext cx="3357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ru-RU" sz="2400" b="1" dirty="0">
                <a:solidFill>
                  <a:srgbClr val="663300"/>
                </a:solidFill>
                <a:latin typeface="Monotype Corsiva" pitchFamily="66" charset="0"/>
              </a:rPr>
              <a:t>при чтении пользуйтесь закладкой, она продлит жизнь книге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3284985"/>
            <a:ext cx="3214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ru-RU" sz="2400" b="1" dirty="0">
                <a:solidFill>
                  <a:srgbClr val="663300"/>
                </a:solidFill>
                <a:latin typeface="Monotype Corsiva" pitchFamily="66" charset="0"/>
              </a:rPr>
              <a:t>не вкладывай в книгу различные предметы;</a:t>
            </a:r>
          </a:p>
          <a:p>
            <a:pPr algn="ctr">
              <a:buFontTx/>
              <a:buChar char="-"/>
            </a:pPr>
            <a:endParaRPr lang="ru-RU" sz="2400" b="1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6C3A2DA-BCC2-4C83-AF26-966D1E2C8C5C}"/>
              </a:ext>
            </a:extLst>
          </p:cNvPr>
          <p:cNvSpPr/>
          <p:nvPr/>
        </p:nvSpPr>
        <p:spPr>
          <a:xfrm>
            <a:off x="4643438" y="1988841"/>
            <a:ext cx="3214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ru-RU" sz="2400" b="1" dirty="0">
                <a:solidFill>
                  <a:srgbClr val="663300"/>
                </a:solidFill>
                <a:latin typeface="Monotype Corsiva" pitchFamily="66" charset="0"/>
              </a:rPr>
              <a:t>переворачивай страницы аккуратно, что бы не порвать;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CD6F290-3E9D-4BE4-BBD9-29E97D17D7D4}"/>
              </a:ext>
            </a:extLst>
          </p:cNvPr>
          <p:cNvSpPr/>
          <p:nvPr/>
        </p:nvSpPr>
        <p:spPr>
          <a:xfrm>
            <a:off x="4788024" y="1000108"/>
            <a:ext cx="321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ru-RU" sz="2400" b="1" dirty="0">
                <a:solidFill>
                  <a:srgbClr val="663300"/>
                </a:solidFill>
                <a:latin typeface="Monotype Corsiva" pitchFamily="66" charset="0"/>
              </a:rPr>
              <a:t>не перегибайте книгу;</a:t>
            </a:r>
          </a:p>
        </p:txBody>
      </p:sp>
    </p:spTree>
    <p:extLst>
      <p:ext uri="{BB962C8B-B14F-4D97-AF65-F5344CB8AC3E}">
        <p14:creationId xmlns:p14="http://schemas.microsoft.com/office/powerpoint/2010/main" val="333696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cs2.a5.ru/media/b6/8b/4d/1024_b68b4d638d5b2102f11ed462750b85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9" y="14601"/>
            <a:ext cx="95786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 rot="18660045">
            <a:off x="5836650" y="5359936"/>
            <a:ext cx="2296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9339B25-AD7E-4AF3-888D-70AD6435BE45}"/>
              </a:ext>
            </a:extLst>
          </p:cNvPr>
          <p:cNvSpPr/>
          <p:nvPr/>
        </p:nvSpPr>
        <p:spPr>
          <a:xfrm>
            <a:off x="1043608" y="836712"/>
            <a:ext cx="35283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Там, где росли пальмы, люди научились делать страницы из пальмовых листьев, затем сшивали их в форме веера и писали на них тонкими заострёнными палочками.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Такие книги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назывались “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Лонтраны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существовали в Индонезии. </a:t>
            </a:r>
            <a:endParaRPr lang="ru-RU" sz="2400" dirty="0"/>
          </a:p>
        </p:txBody>
      </p:sp>
      <p:pic>
        <p:nvPicPr>
          <p:cNvPr id="1028" name="Picture 4" descr="https://avatars.mds.yandex.net/i?id=bc8350f1f91ff348399a2d82d634c5afc9c72ddf-10096959-images-thumbs&amp;n=13">
            <a:extLst>
              <a:ext uri="{FF2B5EF4-FFF2-40B4-BE49-F238E27FC236}">
                <a16:creationId xmlns="" xmlns:a16="http://schemas.microsoft.com/office/drawing/2014/main" id="{D95BAAFF-46C1-45A9-9343-1017613CF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42113" y="1961977"/>
            <a:ext cx="4590256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cs2.a5.ru/media/b6/8b/4d/1024_b68b4d638d5b2102f11ed462750b85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9" y="14601"/>
            <a:ext cx="95786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 rot="18660045">
            <a:off x="5836650" y="5359936"/>
            <a:ext cx="2296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61B1422-02C2-4594-9272-7CE71A0F9B0C}"/>
              </a:ext>
            </a:extLst>
          </p:cNvPr>
          <p:cNvSpPr/>
          <p:nvPr/>
        </p:nvSpPr>
        <p:spPr>
          <a:xfrm>
            <a:off x="971600" y="1700808"/>
            <a:ext cx="34563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Там, где не было никакой растительности, например, у жителей Крайнего Севера, писали на костях животных и моржовых клыках. </a:t>
            </a:r>
            <a:endParaRPr lang="ru-RU" sz="2400" dirty="0"/>
          </a:p>
        </p:txBody>
      </p:sp>
      <p:pic>
        <p:nvPicPr>
          <p:cNvPr id="2050" name="Picture 2" descr="https://storage.yandexcloud.net/wr4img/408165_337_i_007.jpg">
            <a:extLst>
              <a:ext uri="{FF2B5EF4-FFF2-40B4-BE49-F238E27FC236}">
                <a16:creationId xmlns="" xmlns:a16="http://schemas.microsoft.com/office/drawing/2014/main" id="{45B608F6-8C99-4A87-853B-75B9A86C3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01829" y="2127625"/>
            <a:ext cx="5142267" cy="288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47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cs2.a5.ru/media/b6/8b/4d/1024_b68b4d638d5b2102f11ed462750b85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9" y="14601"/>
            <a:ext cx="95786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 rot="18660045">
            <a:off x="5836650" y="5359936"/>
            <a:ext cx="2296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A77C31-FEE9-4BDE-B93F-35379A55DE09}"/>
              </a:ext>
            </a:extLst>
          </p:cNvPr>
          <p:cNvSpPr/>
          <p:nvPr/>
        </p:nvSpPr>
        <p:spPr>
          <a:xfrm>
            <a:off x="1259632" y="1340768"/>
            <a:ext cx="3024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Жители Азии писали на тканях. </a:t>
            </a:r>
          </a:p>
        </p:txBody>
      </p:sp>
      <p:pic>
        <p:nvPicPr>
          <p:cNvPr id="3074" name="Picture 2" descr="https://img.alicdn.com/imgextra/i3/1975588883/TB2xh_hoZtnpuFjSZFvXXbcTpXa_!!1975588883.jpg">
            <a:extLst>
              <a:ext uri="{FF2B5EF4-FFF2-40B4-BE49-F238E27FC236}">
                <a16:creationId xmlns="" xmlns:a16="http://schemas.microsoft.com/office/drawing/2014/main" id="{2776E62D-0BC8-4122-B522-598F7BC9F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20" y="3502686"/>
            <a:ext cx="2854435" cy="263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pinimg.com/originals/4c/59/58/4c595818b729dfe0853d66c9113ebc0b.jpg">
            <a:extLst>
              <a:ext uri="{FF2B5EF4-FFF2-40B4-BE49-F238E27FC236}">
                <a16:creationId xmlns="" xmlns:a16="http://schemas.microsoft.com/office/drawing/2014/main" id="{1BC40B05-4500-48B5-888D-666B7BF82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80" y="3498101"/>
            <a:ext cx="3632001" cy="264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64B462B-A572-46C4-86F1-3303BFFF7C0E}"/>
              </a:ext>
            </a:extLst>
          </p:cNvPr>
          <p:cNvSpPr/>
          <p:nvPr/>
        </p:nvSpPr>
        <p:spPr>
          <a:xfrm>
            <a:off x="5678005" y="1340768"/>
            <a:ext cx="28544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Китае писали на шёлке.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6648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cs2.a5.ru/media/b6/8b/4d/1024_b68b4d638d5b2102f11ed462750b85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2" y="18927"/>
            <a:ext cx="9572604" cy="685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 rot="18660045">
            <a:off x="5836650" y="5359936"/>
            <a:ext cx="2296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A4CE576-A43F-4D90-9801-CC44D655C143}"/>
              </a:ext>
            </a:extLst>
          </p:cNvPr>
          <p:cNvSpPr/>
          <p:nvPr/>
        </p:nvSpPr>
        <p:spPr>
          <a:xfrm>
            <a:off x="1043608" y="1124744"/>
            <a:ext cx="34563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eaLnBrk="0" hangingPunct="0">
              <a:spcBef>
                <a:spcPct val="0"/>
              </a:spcBef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самом начале своей истории книга была живой, в прямом смысле этого слова. Она умела не только говорить, но и петь. Сказочники и поэты были всегда, а перо и бумага – нет.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342900" algn="ctr" eaLnBrk="0" hangingPunct="0">
              <a:spcBef>
                <a:spcPct val="0"/>
              </a:spcBef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Поэтому первой книгой был... человек!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avatars.dzeninfra.ru/get-zen_doc/9120131/pub_64af85bd9c9f8826921c51e1_64af8bf3e20ec655af5dca0e/scale_1200">
            <a:extLst>
              <a:ext uri="{FF2B5EF4-FFF2-40B4-BE49-F238E27FC236}">
                <a16:creationId xmlns="" xmlns:a16="http://schemas.microsoft.com/office/drawing/2014/main" id="{1CB3C9B5-4023-4F9A-BEA1-DCF4C4EE2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053" y="1124744"/>
            <a:ext cx="3640427" cy="481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89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cs2.a5.ru/media/b6/8b/4d/1024_b68b4d638d5b2102f11ed462750b85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9" y="14601"/>
            <a:ext cx="95786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 rot="18660045">
            <a:off x="5836650" y="5359936"/>
            <a:ext cx="2296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s://fs.znanio.ru/methodology/images/d4/4d/d44dc0c1636c3d0c7941911abd29e777bec454d9.jpg">
            <a:extLst>
              <a:ext uri="{FF2B5EF4-FFF2-40B4-BE49-F238E27FC236}">
                <a16:creationId xmlns="" xmlns:a16="http://schemas.microsoft.com/office/drawing/2014/main" id="{E8FF9CB6-2D83-4B9D-A918-DD46E7838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04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cs2.a5.ru/media/b6/8b/4d/1024_b68b4d638d5b2102f11ed462750b85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9" y="14601"/>
            <a:ext cx="95786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 rot="18660045">
            <a:off x="5836650" y="5359936"/>
            <a:ext cx="2296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61B5323-BE5C-41BC-8209-C9E6CFB56C39}"/>
              </a:ext>
            </a:extLst>
          </p:cNvPr>
          <p:cNvSpPr/>
          <p:nvPr/>
        </p:nvSpPr>
        <p:spPr>
          <a:xfrm>
            <a:off x="755575" y="908719"/>
            <a:ext cx="38572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Истории известен богатый римлянин, который завел себе целую библиотеку из книг-людей. Он искал на невольничьих рынках умных рабов, которые заучивали по целой книге, и хвастался перед гостями</a:t>
            </a:r>
            <a:endParaRPr lang="ru-RU" sz="2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8BCD7B2-108F-4E4E-BBF0-511768A66E94}"/>
              </a:ext>
            </a:extLst>
          </p:cNvPr>
          <p:cNvSpPr/>
          <p:nvPr/>
        </p:nvSpPr>
        <p:spPr>
          <a:xfrm>
            <a:off x="5004048" y="764703"/>
            <a:ext cx="3600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eaLnBrk="0" hangingPunct="0">
              <a:spcBef>
                <a:spcPct val="0"/>
              </a:spcBef>
            </a:pP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Древнем государстве Ассирия жил царь . Его библиотека состояла из глиняных книг. Однажды во дворце случился страшный пожар. После пожара остались... только книги!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 descr="https://www.worldhistory.org/uploads/images/2786.jpg">
            <a:extLst>
              <a:ext uri="{FF2B5EF4-FFF2-40B4-BE49-F238E27FC236}">
                <a16:creationId xmlns="" xmlns:a16="http://schemas.microsoft.com/office/drawing/2014/main" id="{9DE4F221-B6BE-4D7D-B016-95B80B2AA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304" y="4100998"/>
            <a:ext cx="3186691" cy="211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spadilo.ru/wp-content/uploads/2020/09/7_image.png">
            <a:extLst>
              <a:ext uri="{FF2B5EF4-FFF2-40B4-BE49-F238E27FC236}">
                <a16:creationId xmlns="" xmlns:a16="http://schemas.microsoft.com/office/drawing/2014/main" id="{56D52B3C-FA7B-4DF5-A586-8D4625646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00998"/>
            <a:ext cx="2793405" cy="228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22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cs2.a5.ru/media/b6/8b/4d/1024_b68b4d638d5b2102f11ed462750b85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71" y="0"/>
            <a:ext cx="95786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 rot="18660045">
            <a:off x="5836650" y="5359936"/>
            <a:ext cx="2296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25A9996-397A-40E9-9091-DD5153CE34B8}"/>
              </a:ext>
            </a:extLst>
          </p:cNvPr>
          <p:cNvSpPr/>
          <p:nvPr/>
        </p:nvSpPr>
        <p:spPr>
          <a:xfrm>
            <a:off x="1043608" y="980728"/>
            <a:ext cx="33843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Книга, написанная на золоте была найдена археологами при раскопках древнего замка. Несколько веков пролежала она в земле и не испортилась!</a:t>
            </a:r>
            <a:endParaRPr lang="ru-RU" sz="2400" dirty="0"/>
          </a:p>
        </p:txBody>
      </p:sp>
      <p:pic>
        <p:nvPicPr>
          <p:cNvPr id="7170" name="Picture 2" descr="http://echoru.com/image/catalog/blog/12844.jpg">
            <a:extLst>
              <a:ext uri="{FF2B5EF4-FFF2-40B4-BE49-F238E27FC236}">
                <a16:creationId xmlns="" xmlns:a16="http://schemas.microsoft.com/office/drawing/2014/main" id="{9B270A46-AD13-4BC1-B157-76D69C9A4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78" y="3933056"/>
            <a:ext cx="3484738" cy="226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62BB9D5-1C48-4D17-A92C-ECFE721C0B60}"/>
              </a:ext>
            </a:extLst>
          </p:cNvPr>
          <p:cNvSpPr/>
          <p:nvPr/>
        </p:nvSpPr>
        <p:spPr>
          <a:xfrm>
            <a:off x="5076056" y="980728"/>
            <a:ext cx="35283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не было изобретено книгопечатание, книги создавали вручную. Затем книгу одевали в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оклад,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украшенный серебром,  золотом и драгоценными камнями. </a:t>
            </a:r>
            <a:endParaRPr lang="ru-RU" sz="2400" dirty="0"/>
          </a:p>
        </p:txBody>
      </p:sp>
      <p:pic>
        <p:nvPicPr>
          <p:cNvPr id="7172" name="Picture 4" descr="http://wikiway.com/upload/uf/351/gim_35.jpg">
            <a:extLst>
              <a:ext uri="{FF2B5EF4-FFF2-40B4-BE49-F238E27FC236}">
                <a16:creationId xmlns="" xmlns:a16="http://schemas.microsoft.com/office/drawing/2014/main" id="{120CCE69-597D-4F66-B2C6-49A0D506B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238" y="3993411"/>
            <a:ext cx="2847216" cy="232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9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927</TotalTime>
  <Words>753</Words>
  <Application>Microsoft Office PowerPoint</Application>
  <PresentationFormat>Экран (4:3)</PresentationFormat>
  <Paragraphs>47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Библиотека</cp:lastModifiedBy>
  <cp:revision>110</cp:revision>
  <dcterms:created xsi:type="dcterms:W3CDTF">2013-06-07T14:20:33Z</dcterms:created>
  <dcterms:modified xsi:type="dcterms:W3CDTF">2024-01-19T03:41:49Z</dcterms:modified>
</cp:coreProperties>
</file>